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63" r:id="rId2"/>
    <p:sldId id="260" r:id="rId3"/>
    <p:sldId id="264" r:id="rId4"/>
    <p:sldId id="265" r:id="rId5"/>
    <p:sldId id="266" r:id="rId6"/>
    <p:sldId id="267" r:id="rId7"/>
    <p:sldId id="268" r:id="rId8"/>
    <p:sldId id="272" r:id="rId9"/>
    <p:sldId id="303" r:id="rId10"/>
    <p:sldId id="302" r:id="rId11"/>
    <p:sldId id="271" r:id="rId12"/>
    <p:sldId id="270" r:id="rId13"/>
    <p:sldId id="304" r:id="rId14"/>
    <p:sldId id="307" r:id="rId15"/>
    <p:sldId id="306" r:id="rId16"/>
    <p:sldId id="308" r:id="rId17"/>
    <p:sldId id="305" r:id="rId18"/>
    <p:sldId id="269" r:id="rId19"/>
    <p:sldId id="309" r:id="rId20"/>
    <p:sldId id="310" r:id="rId21"/>
    <p:sldId id="313" r:id="rId22"/>
    <p:sldId id="312" r:id="rId23"/>
    <p:sldId id="343" r:id="rId24"/>
    <p:sldId id="348" r:id="rId25"/>
    <p:sldId id="347" r:id="rId26"/>
    <p:sldId id="346" r:id="rId27"/>
    <p:sldId id="345" r:id="rId28"/>
    <p:sldId id="344" r:id="rId29"/>
    <p:sldId id="311" r:id="rId30"/>
    <p:sldId id="353" r:id="rId31"/>
    <p:sldId id="351" r:id="rId32"/>
    <p:sldId id="352" r:id="rId33"/>
    <p:sldId id="350" r:id="rId34"/>
    <p:sldId id="354" r:id="rId35"/>
    <p:sldId id="355" r:id="rId36"/>
    <p:sldId id="349" r:id="rId37"/>
    <p:sldId id="26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11"/>
    <p:restoredTop sz="94710"/>
  </p:normalViewPr>
  <p:slideViewPr>
    <p:cSldViewPr snapToGrid="0" snapToObjects="1">
      <p:cViewPr varScale="1">
        <p:scale>
          <a:sx n="72" d="100"/>
          <a:sy n="72" d="100"/>
        </p:scale>
        <p:origin x="-998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4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F13F3-EF8D-4A37-9DB9-922386DF338C}" type="datetimeFigureOut">
              <a:rPr lang="ru-RU" smtClean="0"/>
              <a:t>23.11.2025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99019-76BD-4CF4-B648-57EC41C38BBD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pPr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oleObject" Target="???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oleObject" Target="???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oleObject" Target="???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oleObject" Target="???" TargetMode="Externa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EoSJGcPGA1E" TargetMode="External"/><Relationship Id="rId5" Type="http://schemas.openxmlformats.org/officeDocument/2006/relationships/hyperlink" Target="https://www.youtube.com/watch?v=nEHVfeaPjNw" TargetMode="External"/><Relationship Id="rId4" Type="http://schemas.openxmlformats.org/officeDocument/2006/relationships/hyperlink" Target="https://www.youtube.com/watch?v=xHxosqi23b0&amp;t=4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F%D0%BF%D0%BE%D0%BD%D1%81%D0%BA%D0%B8%D0%B9_%D1%8F%D0%B7%D1%8B%D0%B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hyperlink" Target="https://ru.wikipedia.org/wiki/DE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oleObject" Target="???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oleObject" Target="???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123B533-9AAA-A1CC-E7CE-DDBD73169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C7DA9B4-9B9F-A361-2520-5FFEA31356B4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EDEDF4B-761F-61E7-6A31-CA54BEC310B7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21A1178-14D5-FF26-403F-95764A20C1A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20E603B-193D-9B1A-D474-266217C339E9}"/>
              </a:ext>
            </a:extLst>
          </p:cNvPr>
          <p:cNvSpPr txBox="1"/>
          <p:nvPr/>
        </p:nvSpPr>
        <p:spPr>
          <a:xfrm>
            <a:off x="1135578" y="1701719"/>
            <a:ext cx="106878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 в криптоанализ. Криптоанализ симметричных алгоритмов шифрования.</a:t>
            </a:r>
            <a:endParaRPr lang="e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7FC7A1F-9EF8-EE1F-DB21-6D7FC9AC839A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CE714E3C-602B-209E-0E60-C141CD24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EF9F6C1-43A5-83FA-0315-A03EC7CD7B9C}"/>
              </a:ext>
            </a:extLst>
          </p:cNvPr>
          <p:cNvSpPr txBox="1"/>
          <p:nvPr/>
        </p:nvSpPr>
        <p:spPr>
          <a:xfrm>
            <a:off x="1135577" y="3111027"/>
            <a:ext cx="54247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Ищукова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Евгения Александровна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к.т.н., доцент, доцент Института Компьютерных Технологий и Информационной Безопасности Южного Федерального Университета,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uaishukova@sfedu.ru</a:t>
            </a:r>
            <a:endParaRPr lang="e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6314D0B-5C52-1F55-35C3-DE335D8076B4}"/>
              </a:ext>
            </a:extLst>
          </p:cNvPr>
          <p:cNvSpPr txBox="1"/>
          <p:nvPr/>
        </p:nvSpPr>
        <p:spPr>
          <a:xfrm>
            <a:off x="1513953" y="6108633"/>
            <a:ext cx="867641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Международная школа молодых ученых «Искусственный интеллект и кибербезопасность»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25-28 ноября 2025, Ставрополь, Россия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9891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3227388" y="1225251"/>
          <a:ext cx="5737225" cy="1057275"/>
        </p:xfrm>
        <a:graphic>
          <a:graphicData uri="http://schemas.openxmlformats.org/presentationml/2006/ole">
            <p:oleObj spid="_x0000_s14338" name="Visio" r:id="rId4" imgW="5737624" imgH="1057320" progId="Visio.Drawing.11">
              <p:link updateAutomatic="1"/>
            </p:oleObj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767423" y="2880863"/>
          <a:ext cx="3756025" cy="646113"/>
        </p:xfrm>
        <a:graphic>
          <a:graphicData uri="http://schemas.openxmlformats.org/presentationml/2006/ole">
            <p:oleObj spid="_x0000_s14339" name="Visio" r:id="rId4" imgW="3755928" imgH="645840" progId="Visio.Drawing.11">
              <p:link updateAutomatic="1"/>
            </p:oleObj>
          </a:graphicData>
        </a:graphic>
      </p:graphicFrame>
      <p:sp>
        <p:nvSpPr>
          <p:cNvPr id="15" name="Стрелка вниз 14"/>
          <p:cNvSpPr/>
          <p:nvPr/>
        </p:nvSpPr>
        <p:spPr>
          <a:xfrm rot="2722446">
            <a:off x="3804310" y="2062090"/>
            <a:ext cx="374072" cy="961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6" name="Object 5"/>
          <p:cNvGraphicFramePr>
            <a:graphicFrameLocks noChangeAspect="1"/>
          </p:cNvGraphicFramePr>
          <p:nvPr/>
        </p:nvGraphicFramePr>
        <p:xfrm>
          <a:off x="7350275" y="2829104"/>
          <a:ext cx="3736975" cy="646113"/>
        </p:xfrm>
        <a:graphic>
          <a:graphicData uri="http://schemas.openxmlformats.org/presentationml/2006/ole">
            <p:oleObj spid="_x0000_s14340" name="Visio" r:id="rId4" imgW="3736911" imgH="645840" progId="Visio.Drawing.11">
              <p:link updateAutomatic="1"/>
            </p:oleObj>
          </a:graphicData>
        </a:graphic>
      </p:graphicFrame>
      <p:graphicFrame>
        <p:nvGraphicFramePr>
          <p:cNvPr id="17" name="Object 6"/>
          <p:cNvGraphicFramePr>
            <a:graphicFrameLocks noChangeAspect="1"/>
          </p:cNvGraphicFramePr>
          <p:nvPr/>
        </p:nvGraphicFramePr>
        <p:xfrm>
          <a:off x="3329827" y="4089969"/>
          <a:ext cx="5392737" cy="1193800"/>
        </p:xfrm>
        <a:graphic>
          <a:graphicData uri="http://schemas.openxmlformats.org/presentationml/2006/ole">
            <p:oleObj spid="_x0000_s14341" name="Visio" r:id="rId4" imgW="5392502" imgH="1194480" progId="Visio.Drawing.11">
              <p:link updateAutomatic="1"/>
            </p:oleObj>
          </a:graphicData>
        </a:graphic>
      </p:graphicFrame>
      <p:sp>
        <p:nvSpPr>
          <p:cNvPr id="18" name="Стрелка вниз 17"/>
          <p:cNvSpPr/>
          <p:nvPr/>
        </p:nvSpPr>
        <p:spPr>
          <a:xfrm>
            <a:off x="5695457" y="2145216"/>
            <a:ext cx="374072" cy="194880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 вниз 18"/>
          <p:cNvSpPr/>
          <p:nvPr/>
        </p:nvSpPr>
        <p:spPr>
          <a:xfrm rot="18876611">
            <a:off x="7773637" y="1999746"/>
            <a:ext cx="374072" cy="961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25088" y="1088840"/>
            <a:ext cx="11827656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26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Алгоритм шифрования (шифр)</a:t>
            </a:r>
            <a:r>
              <a:rPr kumimoji="0" lang="ru-RU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– некоторое обратимое математическое преобразование сообщения с целью сокрытия его содержания.</a:t>
            </a:r>
            <a:r>
              <a:rPr kumimoji="0" lang="ru-RU" sz="26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ru-RU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26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Раунд (цикл) шифрования</a:t>
            </a:r>
            <a:r>
              <a:rPr kumimoji="0" lang="ru-RU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– последовательность действий, многократно повторяемая для </a:t>
            </a:r>
            <a:r>
              <a:rPr kumimoji="0" lang="ru-RU" sz="2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зашифрования</a:t>
            </a:r>
            <a:r>
              <a:rPr kumimoji="0" lang="ru-RU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или дешифрования сообщений.</a:t>
            </a:r>
            <a:r>
              <a:rPr kumimoji="0" lang="ru-RU" sz="26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ru-RU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26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Открытый текст</a:t>
            </a:r>
            <a:r>
              <a:rPr kumimoji="0" lang="ru-RU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– сообщение, подлежащее </a:t>
            </a:r>
            <a:r>
              <a:rPr kumimoji="0" lang="ru-RU" sz="2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зашифрованию</a:t>
            </a:r>
            <a:r>
              <a:rPr kumimoji="0" lang="ru-RU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.</a:t>
            </a:r>
            <a:r>
              <a:rPr kumimoji="0" lang="ru-RU" sz="26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ru-RU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26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Закрытый текст (</a:t>
            </a:r>
            <a:r>
              <a:rPr kumimoji="0" lang="ru-RU" sz="26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шифртекст</a:t>
            </a:r>
            <a:r>
              <a:rPr kumimoji="0" lang="ru-RU" sz="26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)</a:t>
            </a:r>
            <a:r>
              <a:rPr kumimoji="0" lang="ru-RU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– сообщение, полученное в результате </a:t>
            </a:r>
            <a:r>
              <a:rPr kumimoji="0" lang="ru-RU" sz="2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зашифрования</a:t>
            </a:r>
            <a:r>
              <a:rPr kumimoji="0" lang="ru-RU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открытого сообщения.</a:t>
            </a:r>
            <a:endParaRPr kumimoji="0" lang="ru-RU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ru-RU" sz="26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Ключ</a:t>
            </a:r>
            <a:r>
              <a:rPr kumimoji="0" lang="ru-RU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– это значение, не зависящее от открытого текста. Результат, достигаемый при выполнении алгоритма, зависит от применяемого при этом ключа. Изменение ключа приводит к изменению результата выполнения алгоритма.</a:t>
            </a:r>
            <a:endParaRPr kumimoji="0" lang="ru-RU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2076809" y="1294261"/>
          <a:ext cx="8764588" cy="1057275"/>
        </p:xfrm>
        <a:graphic>
          <a:graphicData uri="http://schemas.openxmlformats.org/presentationml/2006/ole">
            <p:oleObj spid="_x0000_s16386" name="Visio" r:id="rId4" imgW="8763977" imgH="1057320" progId="Visio.Drawing.11">
              <p:link updateAutomatic="1"/>
            </p:oleObj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7353061" y="3087897"/>
          <a:ext cx="4316413" cy="646113"/>
        </p:xfrm>
        <a:graphic>
          <a:graphicData uri="http://schemas.openxmlformats.org/presentationml/2006/ole">
            <p:oleObj spid="_x0000_s16387" name="Visio" r:id="rId4" imgW="4316292" imgH="645840" progId="Visio.Drawing.11">
              <p:link updateAutomatic="1"/>
            </p:oleObj>
          </a:graphicData>
        </a:graphic>
      </p:graphicFrame>
      <p:sp>
        <p:nvSpPr>
          <p:cNvPr id="9" name="Стрелка вниз 8"/>
          <p:cNvSpPr/>
          <p:nvPr/>
        </p:nvSpPr>
        <p:spPr>
          <a:xfrm rot="2398175">
            <a:off x="4540827" y="2192482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низ 14"/>
          <p:cNvSpPr/>
          <p:nvPr/>
        </p:nvSpPr>
        <p:spPr>
          <a:xfrm rot="19497018">
            <a:off x="7585364" y="2213264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/>
        </p:nvGraphicFramePr>
        <p:xfrm>
          <a:off x="1386320" y="3104429"/>
          <a:ext cx="4131253" cy="676733"/>
        </p:xfrm>
        <a:graphic>
          <a:graphicData uri="http://schemas.openxmlformats.org/presentationml/2006/ole">
            <p:oleObj spid="_x0000_s16388" name="Visio" r:id="rId4" imgW="2683825" imgH="439992" progId="Visio.Drawing.11">
              <p:link updateAutomatic="1"/>
            </p:oleObj>
          </a:graphicData>
        </a:graphic>
      </p:graphicFrame>
      <p:graphicFrame>
        <p:nvGraphicFramePr>
          <p:cNvPr id="17" name="Object 13"/>
          <p:cNvGraphicFramePr>
            <a:graphicFrameLocks noChangeAspect="1"/>
          </p:cNvGraphicFramePr>
          <p:nvPr/>
        </p:nvGraphicFramePr>
        <p:xfrm>
          <a:off x="2623273" y="3696711"/>
          <a:ext cx="1460355" cy="654559"/>
        </p:xfrm>
        <a:graphic>
          <a:graphicData uri="http://schemas.openxmlformats.org/presentationml/2006/ole">
            <p:oleObj spid="_x0000_s16389" name="Visio" r:id="rId4" imgW="981339" imgH="439992" progId="Visio.Drawing.11">
              <p:link updateAutomatic="1"/>
            </p:oleObj>
          </a:graphicData>
        </a:graphic>
      </p:graphicFrame>
      <p:graphicFrame>
        <p:nvGraphicFramePr>
          <p:cNvPr id="18" name="Object 14"/>
          <p:cNvGraphicFramePr>
            <a:graphicFrameLocks noChangeAspect="1"/>
          </p:cNvGraphicFramePr>
          <p:nvPr/>
        </p:nvGraphicFramePr>
        <p:xfrm>
          <a:off x="8782483" y="3665538"/>
          <a:ext cx="1502225" cy="573953"/>
        </p:xfrm>
        <a:graphic>
          <a:graphicData uri="http://schemas.openxmlformats.org/presentationml/2006/ole">
            <p:oleObj spid="_x0000_s16390" name="Visio" r:id="rId4" imgW="1150982" imgH="439992" progId="Visio.Drawing.11">
              <p:link updateAutomatic="1"/>
            </p:oleObj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2080" y="1744394"/>
            <a:ext cx="9808958" cy="4014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2220364" y="787067"/>
          <a:ext cx="8436575" cy="908957"/>
        </p:xfrm>
        <a:graphic>
          <a:graphicData uri="http://schemas.openxmlformats.org/presentationml/2006/ole">
            <p:oleObj spid="_x0000_s17410" name="Visio" r:id="rId5" imgW="4081817" imgH="439992" progId="Visio.Drawing.11">
              <p:link updateAutomatic="1"/>
            </p:oleObj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80365" y="1828800"/>
            <a:ext cx="9272351" cy="367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2220364" y="683791"/>
          <a:ext cx="8526371" cy="861343"/>
        </p:xfrm>
        <a:graphic>
          <a:graphicData uri="http://schemas.openxmlformats.org/presentationml/2006/ole">
            <p:oleObj spid="_x0000_s18434" name="Visio" r:id="rId5" imgW="4352382" imgH="439992" progId="Visio.Drawing.11">
              <p:link updateAutomatic="1"/>
            </p:oleObj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36292" y="1267841"/>
            <a:ext cx="112120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Надежность симметричного шифрования зависит от: </a:t>
            </a:r>
          </a:p>
          <a:p>
            <a:pPr marL="342900" indent="-342900">
              <a:buAutoNum type="arabicPeriod"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Сложности  самого алгоритма шифрования </a:t>
            </a:r>
          </a:p>
          <a:p>
            <a:pPr marL="342900" indent="-342900">
              <a:buAutoNum type="arabicPeriod"/>
            </a:pP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Секретности ключа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52041" y="3441897"/>
            <a:ext cx="111541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Все 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современные алгоритмы 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шифрования являются условно стойкими. Стойкость определяется сложностью и стоимостью анализа. 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75509" y="1114463"/>
            <a:ext cx="112120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Сложность шифра оценивается сложностью перебора всего возможного ключевого пространства.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37557" y="3913552"/>
            <a:ext cx="111541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Закон Мура гласит, что количество транзисторов, размещаемых на кристалле интегральной схемы, удваивается каждые 24 месяца.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910233" y="2503425"/>
            <a:ext cx="112120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Если длина ключа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бит, то всего возможно 2</a:t>
            </a:r>
            <a:r>
              <a:rPr lang="en-US" sz="3600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sz="3600" dirty="0" smtClean="0">
                <a:latin typeface="Times New Roman" pitchFamily="18" charset="0"/>
                <a:cs typeface="Times New Roman" pitchFamily="18" charset="0"/>
              </a:rPr>
              <a:t> вариантов секретных ключей.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2818" y="682328"/>
            <a:ext cx="6779406" cy="530015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pic>
        <p:nvPicPr>
          <p:cNvPr id="7" name="Picture 2" descr="В США запущен Frontera — самый мощный академический суперкомпьютер в мире /  ServerNe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67470" y="1581430"/>
            <a:ext cx="5994379" cy="359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3dnews.ru/assets/external/illustrations/2020/07/20/1016164/sm.20200716_-_lanl_-_cooling_4.original.75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4037" y="1581429"/>
            <a:ext cx="5384173" cy="359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37322" y="4175419"/>
            <a:ext cx="113173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Криптографические </a:t>
            </a:r>
            <a:r>
              <a:rPr lang="ru-RU" dirty="0"/>
              <a:t>системы часто полагаются на секретность криптографических ключей, предоставляемых пользователям. Однако многие схемы не могут противостоять атакам с принуждением, когда злоумышленник принудительно просит пользователя раскрыть ключ. Эти атаки, известные как</a:t>
            </a:r>
            <a:r>
              <a:rPr lang="ru-RU" dirty="0">
                <a:solidFill>
                  <a:srgbClr val="FF0000"/>
                </a:solidFill>
              </a:rPr>
              <a:t> </a:t>
            </a:r>
            <a:r>
              <a:rPr lang="ru-RU" b="1" dirty="0" err="1">
                <a:solidFill>
                  <a:srgbClr val="FF0000"/>
                </a:solidFill>
              </a:rPr>
              <a:t>криптоанализ</a:t>
            </a:r>
            <a:r>
              <a:rPr lang="ru-RU" b="1" dirty="0">
                <a:solidFill>
                  <a:srgbClr val="FF0000"/>
                </a:solidFill>
              </a:rPr>
              <a:t> с использованием резинового шланга (или бандитский </a:t>
            </a:r>
            <a:r>
              <a:rPr lang="ru-RU" b="1" dirty="0" err="1">
                <a:solidFill>
                  <a:srgbClr val="FF0000"/>
                </a:solidFill>
              </a:rPr>
              <a:t>криптоанализ</a:t>
            </a:r>
            <a:r>
              <a:rPr lang="ru-RU" b="1" dirty="0">
                <a:solidFill>
                  <a:srgbClr val="FF0000"/>
                </a:solidFill>
              </a:rPr>
              <a:t>)</a:t>
            </a:r>
            <a:r>
              <a:rPr lang="ru-RU" dirty="0">
                <a:solidFill>
                  <a:srgbClr val="FF0000"/>
                </a:solidFill>
              </a:rPr>
              <a:t>, </a:t>
            </a:r>
            <a:r>
              <a:rPr lang="ru-RU" dirty="0"/>
              <a:t>часто являются наименее затратными по времени и усилиям методами, которые используются для взлома криптографии. </a:t>
            </a:r>
            <a:r>
              <a:rPr lang="ru-RU" b="1" dirty="0" smtClean="0"/>
              <a:t> Журнал ХАБР</a:t>
            </a:r>
            <a:endParaRPr lang="ru-RU" b="1" i="0" dirty="0">
              <a:solidFill>
                <a:srgbClr val="99000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8" name="Picture 2" descr="https://habrastorage.org/getpro/habr/upload_files/949/265/47a/94926547aa2d8d80e0023a48f56838f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44397" y="565206"/>
            <a:ext cx="5592571" cy="341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pic>
        <p:nvPicPr>
          <p:cNvPr id="15" name="Picture 2" descr="https://i.gyazo.com/ec8f4857c165f47d7960cdbde1ea2ce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7509" y="1130868"/>
            <a:ext cx="3520374" cy="4749185"/>
          </a:xfrm>
          <a:prstGeom prst="rect">
            <a:avLst/>
          </a:prstGeom>
          <a:noFill/>
        </p:spPr>
      </p:pic>
      <p:sp>
        <p:nvSpPr>
          <p:cNvPr id="16" name="Прямоугольник 15"/>
          <p:cNvSpPr/>
          <p:nvPr/>
        </p:nvSpPr>
        <p:spPr>
          <a:xfrm>
            <a:off x="580844" y="1395421"/>
            <a:ext cx="668259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Arial" pitchFamily="34" charset="0"/>
                <a:cs typeface="Arial" pitchFamily="34" charset="0"/>
              </a:rPr>
              <a:t>Можно сказать, что толчком для развития теории информации в современном понимании стала работа Огюста Кергоффса «Военная криптография», опубликованная в 1883 г. В своей работе Кергоффс кратко описал подходы того времени к проектированию криптографических систем. Но самое главное - он сформулировал свой знаменитый принцип Керкгоффса, согласно которому эффективная работа любой криптосистемы не должна зависеть от того известна система противнику иди нет. 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88881" y="918232"/>
            <a:ext cx="8588944" cy="3894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</a:pPr>
            <a:r>
              <a:rPr lang="ru-RU" alt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Существует только один путь стать хорошим разработчиком криптографических алгоритмов </a:t>
            </a:r>
            <a:r>
              <a:rPr lang="ru-RU" alt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alt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быть хорошим </a:t>
            </a:r>
            <a:r>
              <a:rPr lang="ru-RU" alt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криптоаналитиком</a:t>
            </a:r>
            <a:r>
              <a:rPr lang="ru-RU" alt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взламывать алгоритмы. Множество. Снова и снова. Только после того, как обучающийся продемонстрирует способности к </a:t>
            </a:r>
            <a:r>
              <a:rPr lang="ru-RU" alt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криптоанализу</a:t>
            </a:r>
            <a:r>
              <a:rPr lang="ru-RU" alt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чужих алгоритмов, он сможет серьезно браться за разработку собственных алгоритмов. </a:t>
            </a:r>
            <a:br>
              <a:rPr lang="ru-RU" alt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</a:t>
            </a:r>
            <a:endParaRPr lang="ru-RU" altLang="ru-RU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70000"/>
              </a:lnSpc>
            </a:pPr>
            <a:r>
              <a:rPr lang="ru-RU" alt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Брюс </a:t>
            </a:r>
            <a:r>
              <a:rPr lang="ru-RU" alt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Шнайер</a:t>
            </a:r>
            <a:r>
              <a:rPr lang="ru-RU" alt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Bruce </a:t>
            </a:r>
            <a:r>
              <a:rPr lang="en-US" alt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Schneier</a:t>
            </a:r>
            <a:r>
              <a:rPr lang="ru-RU" alt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8" name="Picture 2" descr="Правительственные секреты и потребность в &quot;разоблачителях&quot;, Брюс Шнайер -  Блог Петра Диденк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77825" y="1114463"/>
            <a:ext cx="2857500" cy="369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488881" y="5056188"/>
            <a:ext cx="9454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990000"/>
                </a:solidFill>
                <a:latin typeface="Times New Roman" panose="02020603050405020304" pitchFamily="18" charset="0"/>
              </a:rPr>
              <a:t>КУРС САМОПОДГОТОВКИ ПО КРИПТОАНАЛИЗУ БЛОЧНЫХ </a:t>
            </a:r>
            <a:r>
              <a:rPr lang="ru-RU" b="1" dirty="0" smtClean="0">
                <a:solidFill>
                  <a:srgbClr val="990000"/>
                </a:solidFill>
                <a:latin typeface="Times New Roman" panose="02020603050405020304" pitchFamily="18" charset="0"/>
              </a:rPr>
              <a:t>ШИФРОВ</a:t>
            </a:r>
          </a:p>
          <a:p>
            <a:r>
              <a:rPr lang="en-US" b="1" dirty="0">
                <a:solidFill>
                  <a:srgbClr val="990000"/>
                </a:solidFill>
                <a:latin typeface="Times New Roman" panose="02020603050405020304" pitchFamily="18" charset="0"/>
              </a:rPr>
              <a:t>http://bybin.narod.ru/shneier_self/index.html</a:t>
            </a:r>
            <a:endParaRPr lang="ru-RU" b="1" i="0" dirty="0">
              <a:solidFill>
                <a:srgbClr val="990000"/>
              </a:solidFill>
              <a:effectLst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80598" y="657951"/>
            <a:ext cx="4015460" cy="500891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06098" y="1114463"/>
            <a:ext cx="709666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Arial" pitchFamily="34" charset="0"/>
                <a:cs typeface="Arial" pitchFamily="34" charset="0"/>
              </a:rPr>
              <a:t>Скачать книгу </a:t>
            </a:r>
            <a:r>
              <a:rPr lang="en-US" dirty="0">
                <a:latin typeface="Arial" pitchFamily="34" charset="0"/>
                <a:cs typeface="Arial" pitchFamily="34" charset="0"/>
              </a:rPr>
              <a:t>http://www.math.nsc.ru/~tokareva/lib/crypto-online.pdf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endParaRPr lang="ru-RU" dirty="0">
              <a:latin typeface="Arial" pitchFamily="34" charset="0"/>
              <a:cs typeface="Arial" pitchFamily="34" charset="0"/>
            </a:endParaRPr>
          </a:p>
          <a:p>
            <a:r>
              <a:rPr lang="ru-RU" dirty="0"/>
              <a:t>Современные шифры и универсальные методы </a:t>
            </a:r>
            <a:r>
              <a:rPr lang="ru-RU" dirty="0" err="1"/>
              <a:t>криптоанализа</a:t>
            </a:r>
            <a:endParaRPr lang="ru-RU" dirty="0"/>
          </a:p>
          <a:p>
            <a:r>
              <a:rPr lang="en-US" dirty="0">
                <a:latin typeface="Arial" pitchFamily="34" charset="0"/>
                <a:cs typeface="Arial" pitchFamily="34" charset="0"/>
                <a:hlinkClick r:id="rId4"/>
              </a:rPr>
              <a:t>https://</a:t>
            </a:r>
            <a:r>
              <a:rPr lang="en-US" dirty="0" smtClean="0">
                <a:latin typeface="Arial" pitchFamily="34" charset="0"/>
                <a:cs typeface="Arial" pitchFamily="34" charset="0"/>
                <a:hlinkClick r:id="rId4"/>
              </a:rPr>
              <a:t>www.youtube.com/watch?v=xHxosqi23b0&amp;t=4s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endParaRPr lang="ru-RU" dirty="0">
              <a:latin typeface="Arial" pitchFamily="34" charset="0"/>
              <a:cs typeface="Arial" pitchFamily="34" charset="0"/>
            </a:endParaRPr>
          </a:p>
          <a:p>
            <a:r>
              <a:rPr lang="ru-RU" dirty="0"/>
              <a:t> Линейный и дифференциальный </a:t>
            </a:r>
            <a:r>
              <a:rPr lang="ru-RU" dirty="0" err="1"/>
              <a:t>криптоанализ</a:t>
            </a:r>
            <a:endParaRPr lang="ru-RU" dirty="0"/>
          </a:p>
          <a:p>
            <a:r>
              <a:rPr lang="en-US" dirty="0">
                <a:latin typeface="Arial" pitchFamily="34" charset="0"/>
                <a:cs typeface="Arial" pitchFamily="34" charset="0"/>
                <a:hlinkClick r:id="rId5"/>
              </a:rPr>
              <a:t>https://</a:t>
            </a:r>
            <a:r>
              <a:rPr lang="en-US" dirty="0" smtClean="0">
                <a:latin typeface="Arial" pitchFamily="34" charset="0"/>
                <a:cs typeface="Arial" pitchFamily="34" charset="0"/>
                <a:hlinkClick r:id="rId5"/>
              </a:rPr>
              <a:t>www.youtube.com/watch?v=nEHVfeaPjNw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endParaRPr lang="ru-RU" dirty="0">
              <a:latin typeface="Arial" pitchFamily="34" charset="0"/>
              <a:cs typeface="Arial" pitchFamily="34" charset="0"/>
            </a:endParaRPr>
          </a:p>
          <a:p>
            <a:r>
              <a:rPr lang="ru-RU" dirty="0"/>
              <a:t>Алгебраический </a:t>
            </a:r>
            <a:r>
              <a:rPr lang="ru-RU" dirty="0" err="1"/>
              <a:t>криптоанализ</a:t>
            </a:r>
            <a:endParaRPr lang="ru-RU" dirty="0"/>
          </a:p>
          <a:p>
            <a:r>
              <a:rPr lang="en-US" dirty="0">
                <a:latin typeface="Arial" pitchFamily="34" charset="0"/>
                <a:cs typeface="Arial" pitchFamily="34" charset="0"/>
                <a:hlinkClick r:id="rId6"/>
              </a:rPr>
              <a:t>https://</a:t>
            </a:r>
            <a:r>
              <a:rPr lang="en-US" dirty="0" smtClean="0">
                <a:latin typeface="Arial" pitchFamily="34" charset="0"/>
                <a:cs typeface="Arial" pitchFamily="34" charset="0"/>
                <a:hlinkClick r:id="rId6"/>
              </a:rPr>
              <a:t>www.youtube.com/watch?v=EoSJGcPGA1E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endParaRPr lang="ru-RU" dirty="0">
              <a:latin typeface="Arial" pitchFamily="34" charset="0"/>
              <a:cs typeface="Arial" pitchFamily="34" charset="0"/>
            </a:endParaRPr>
          </a:p>
          <a:p>
            <a:r>
              <a:rPr lang="ru-RU" dirty="0"/>
              <a:t>"Нечестный" </a:t>
            </a:r>
            <a:r>
              <a:rPr lang="ru-RU" dirty="0" err="1"/>
              <a:t>криптоанализ</a:t>
            </a:r>
            <a:r>
              <a:rPr lang="ru-RU" dirty="0"/>
              <a:t>: атаки по сторонним каналам</a:t>
            </a: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https://www.youtube.com/watch?v=FvtVcyTmM_8</a:t>
            </a: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pic>
        <p:nvPicPr>
          <p:cNvPr id="67586" name="Picture 2" descr="https://i.gyazo.com/91be0ea3bdd141da07ec2ed4319dbd6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1680" y="545849"/>
            <a:ext cx="9026434" cy="5436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8374" y="1424759"/>
            <a:ext cx="11664022" cy="3417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135579" y="575620"/>
            <a:ext cx="10419865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200" dirty="0" smtClean="0">
                <a:latin typeface="Calibri" pitchFamily="34" charset="0"/>
              </a:rPr>
              <a:t>Разработаны </a:t>
            </a:r>
            <a:r>
              <a:rPr lang="ru-RU" sz="2200" dirty="0">
                <a:latin typeface="Calibri" pitchFamily="34" charset="0"/>
              </a:rPr>
              <a:t>и периодически обновляются рекомендации по минимальным безопасным длинам </a:t>
            </a:r>
            <a:r>
              <a:rPr lang="ru-RU" sz="2200" dirty="0" smtClean="0">
                <a:latin typeface="Calibri" pitchFamily="34" charset="0"/>
              </a:rPr>
              <a:t>ключей (в битах):</a:t>
            </a:r>
            <a:endParaRPr lang="ru-RU" sz="2200" dirty="0">
              <a:latin typeface="Calibri" pitchFamily="34" charset="0"/>
            </a:endParaRPr>
          </a:p>
          <a:p>
            <a:pPr algn="just">
              <a:lnSpc>
                <a:spcPct val="90000"/>
              </a:lnSpc>
            </a:pPr>
            <a:endParaRPr lang="ru-RU" dirty="0" smtClean="0"/>
          </a:p>
          <a:p>
            <a:pPr algn="just">
              <a:lnSpc>
                <a:spcPct val="90000"/>
              </a:lnSpc>
            </a:pPr>
            <a:endParaRPr lang="ru-RU" dirty="0" smtClean="0"/>
          </a:p>
          <a:p>
            <a:pPr algn="just">
              <a:lnSpc>
                <a:spcPct val="90000"/>
              </a:lnSpc>
            </a:pPr>
            <a:endParaRPr lang="ru-RU" dirty="0" smtClean="0"/>
          </a:p>
          <a:p>
            <a:pPr algn="just">
              <a:lnSpc>
                <a:spcPct val="90000"/>
              </a:lnSpc>
            </a:pPr>
            <a:endParaRPr lang="ru-RU" dirty="0"/>
          </a:p>
          <a:p>
            <a:pPr algn="just">
              <a:lnSpc>
                <a:spcPct val="90000"/>
              </a:lnSpc>
            </a:pPr>
            <a:endParaRPr lang="ru-RU" dirty="0" smtClean="0"/>
          </a:p>
          <a:p>
            <a:pPr algn="just">
              <a:lnSpc>
                <a:spcPct val="90000"/>
              </a:lnSpc>
            </a:pPr>
            <a:endParaRPr lang="ru-RU" b="1" dirty="0" smtClean="0">
              <a:latin typeface="Calibri" pitchFamily="34" charset="0"/>
            </a:endParaRPr>
          </a:p>
          <a:p>
            <a:pPr algn="just">
              <a:lnSpc>
                <a:spcPct val="90000"/>
              </a:lnSpc>
            </a:pPr>
            <a:endParaRPr lang="ru-RU" b="1" dirty="0">
              <a:latin typeface="Calibri" pitchFamily="34" charset="0"/>
            </a:endParaRPr>
          </a:p>
          <a:p>
            <a:pPr algn="just">
              <a:lnSpc>
                <a:spcPct val="90000"/>
              </a:lnSpc>
            </a:pPr>
            <a:endParaRPr lang="ru-RU" sz="2200" dirty="0" smtClean="0">
              <a:latin typeface="Calibri" pitchFamily="34" charset="0"/>
            </a:endParaRPr>
          </a:p>
          <a:p>
            <a:pPr algn="just">
              <a:lnSpc>
                <a:spcPct val="90000"/>
              </a:lnSpc>
            </a:pPr>
            <a:endParaRPr lang="ru-RU" sz="2200" dirty="0" smtClean="0">
              <a:latin typeface="Calibri" pitchFamily="34" charset="0"/>
            </a:endParaRPr>
          </a:p>
          <a:p>
            <a:pPr algn="just"/>
            <a:r>
              <a:rPr lang="ru-RU" sz="2400" dirty="0" smtClean="0"/>
              <a:t>Рекомендации ECRYPT-CSA от 2018г.:</a:t>
            </a:r>
            <a:endParaRPr lang="ru-RU" sz="2200" dirty="0" smtClean="0">
              <a:latin typeface="Calibri" pitchFamily="34" charset="0"/>
            </a:endParaRP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051" t="46615" r="53049" b="32154"/>
          <a:stretch/>
        </p:blipFill>
        <p:spPr bwMode="auto">
          <a:xfrm>
            <a:off x="3273257" y="1293318"/>
            <a:ext cx="6087016" cy="212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650" t="51970" r="53000" b="25415"/>
          <a:stretch/>
        </p:blipFill>
        <p:spPr bwMode="auto">
          <a:xfrm>
            <a:off x="6152877" y="3641607"/>
            <a:ext cx="5674149" cy="2084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974905" y="5479594"/>
            <a:ext cx="39586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/>
              <a:t>п</a:t>
            </a:r>
            <a:r>
              <a:rPr lang="ru-RU" sz="1600" dirty="0" smtClean="0"/>
              <a:t>о данным: </a:t>
            </a:r>
            <a:r>
              <a:rPr lang="en-US" sz="1600" dirty="0" smtClean="0"/>
              <a:t>https</a:t>
            </a:r>
            <a:r>
              <a:rPr lang="en-US" sz="1600" dirty="0"/>
              <a:t>://</a:t>
            </a:r>
            <a:r>
              <a:rPr lang="en-US" sz="1600" dirty="0" smtClean="0"/>
              <a:t>www.keylength.com/</a:t>
            </a:r>
            <a:endParaRPr lang="ru-RU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135579" y="678888"/>
            <a:ext cx="109591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ru-RU" sz="2000" dirty="0">
                <a:latin typeface="Calibri" pitchFamily="34" charset="0"/>
              </a:rPr>
              <a:t>Атаки методом </a:t>
            </a:r>
            <a:r>
              <a:rPr lang="ru-RU" sz="2000" b="1" dirty="0">
                <a:latin typeface="Calibri" pitchFamily="34" charset="0"/>
              </a:rPr>
              <a:t>«встреча по середине» </a:t>
            </a:r>
            <a:r>
              <a:rPr lang="ru-RU" sz="2000" dirty="0">
                <a:latin typeface="Calibri" pitchFamily="34" charset="0"/>
              </a:rPr>
              <a:t>применяются в случае, если используется  каскадный метод построения сложного шифра из исходных простых.</a:t>
            </a:r>
          </a:p>
          <a:p>
            <a:pPr algn="just">
              <a:lnSpc>
                <a:spcPct val="90000"/>
              </a:lnSpc>
            </a:pPr>
            <a:r>
              <a:rPr lang="ru-RU" sz="2000" dirty="0">
                <a:latin typeface="Calibri" pitchFamily="34" charset="0"/>
              </a:rPr>
              <a:t>Примером применения метода </a:t>
            </a:r>
            <a:r>
              <a:rPr lang="ru-RU" sz="2000" dirty="0" smtClean="0">
                <a:latin typeface="Calibri" pitchFamily="34" charset="0"/>
              </a:rPr>
              <a:t>«встреча </a:t>
            </a:r>
            <a:r>
              <a:rPr lang="ru-RU" sz="2000" dirty="0">
                <a:latin typeface="Calibri" pitchFamily="34" charset="0"/>
              </a:rPr>
              <a:t>по середине» </a:t>
            </a:r>
            <a:r>
              <a:rPr lang="ru-RU" sz="2000" dirty="0" smtClean="0">
                <a:latin typeface="Calibri" pitchFamily="34" charset="0"/>
              </a:rPr>
              <a:t>может служить </a:t>
            </a:r>
            <a:r>
              <a:rPr lang="ru-RU" sz="2000" dirty="0">
                <a:latin typeface="Calibri" pitchFamily="34" charset="0"/>
              </a:rPr>
              <a:t>взлом «двойных» шифров, например, </a:t>
            </a:r>
            <a:r>
              <a:rPr lang="ru-RU" sz="2000" dirty="0" err="1">
                <a:latin typeface="Calibri" pitchFamily="34" charset="0"/>
              </a:rPr>
              <a:t>Double</a:t>
            </a:r>
            <a:r>
              <a:rPr lang="ru-RU" sz="2000" dirty="0">
                <a:latin typeface="Calibri" pitchFamily="34" charset="0"/>
              </a:rPr>
              <a:t> DES. </a:t>
            </a:r>
            <a:endParaRPr lang="ru-RU" sz="2000" dirty="0" smtClean="0">
              <a:latin typeface="Calibri" pitchFamily="34" charset="0"/>
            </a:endParaRPr>
          </a:p>
          <a:p>
            <a:pPr algn="just">
              <a:lnSpc>
                <a:spcPct val="90000"/>
              </a:lnSpc>
            </a:pPr>
            <a:r>
              <a:rPr lang="ru-RU" sz="2000" dirty="0" smtClean="0"/>
              <a:t>Атака </a:t>
            </a:r>
            <a:r>
              <a:rPr lang="ru-RU" sz="2000" dirty="0"/>
              <a:t>«встреча посередине» была изобретена в 1981 г. Р. </a:t>
            </a:r>
            <a:r>
              <a:rPr lang="ru-RU" sz="2000" dirty="0" err="1"/>
              <a:t>Мерклем</a:t>
            </a:r>
            <a:r>
              <a:rPr lang="ru-RU" sz="2000" dirty="0"/>
              <a:t> (</a:t>
            </a:r>
            <a:r>
              <a:rPr lang="ru-RU" sz="2000" dirty="0" err="1"/>
              <a:t>Ralf</a:t>
            </a:r>
            <a:r>
              <a:rPr lang="ru-RU" sz="2000" dirty="0"/>
              <a:t> С. </a:t>
            </a:r>
            <a:r>
              <a:rPr lang="ru-RU" sz="2000" dirty="0" err="1"/>
              <a:t>Merkle</a:t>
            </a:r>
            <a:r>
              <a:rPr lang="ru-RU" sz="2000" dirty="0"/>
              <a:t>) и М. </a:t>
            </a:r>
            <a:r>
              <a:rPr lang="ru-RU" sz="2000" dirty="0" err="1"/>
              <a:t>Хеллманом</a:t>
            </a:r>
            <a:r>
              <a:rPr lang="ru-RU" sz="2000" dirty="0"/>
              <a:t> (</a:t>
            </a:r>
            <a:r>
              <a:rPr lang="ru-RU" sz="2000" dirty="0" err="1"/>
              <a:t>Martin</a:t>
            </a:r>
            <a:r>
              <a:rPr lang="ru-RU" sz="2000" dirty="0"/>
              <a:t> Е. </a:t>
            </a:r>
            <a:r>
              <a:rPr lang="ru-RU" sz="2000" dirty="0" err="1"/>
              <a:t>Heilman</a:t>
            </a:r>
            <a:r>
              <a:rPr lang="ru-RU" sz="2000" dirty="0"/>
              <a:t>) в применении к алгоритму </a:t>
            </a:r>
            <a:r>
              <a:rPr lang="ru-RU" sz="2000" dirty="0" err="1"/>
              <a:t>Double</a:t>
            </a:r>
            <a:r>
              <a:rPr lang="ru-RU" sz="2000" dirty="0"/>
              <a:t> </a:t>
            </a:r>
            <a:r>
              <a:rPr lang="ru-RU" sz="2000" dirty="0" smtClean="0"/>
              <a:t>DES. </a:t>
            </a:r>
            <a:r>
              <a:rPr lang="ru-RU" sz="2000" dirty="0"/>
              <a:t>Кроме того, эта атака в более сложном варианте применима к одному из вариантов тройного DES (</a:t>
            </a:r>
            <a:r>
              <a:rPr lang="ru-RU" sz="2000" dirty="0" err="1"/>
              <a:t>Triple</a:t>
            </a:r>
            <a:r>
              <a:rPr lang="ru-RU" sz="2000" dirty="0"/>
              <a:t> DES).</a:t>
            </a:r>
            <a:endParaRPr lang="ru-RU" sz="2000" dirty="0" smtClean="0">
              <a:latin typeface="Calibri" pitchFamily="34" charset="0"/>
            </a:endParaRPr>
          </a:p>
          <a:p>
            <a:pPr algn="just">
              <a:lnSpc>
                <a:spcPct val="90000"/>
              </a:lnSpc>
            </a:pPr>
            <a:endParaRPr lang="ru-RU" altLang="ru-RU" sz="2000" dirty="0">
              <a:latin typeface="Calibri" pitchFamily="34" charset="0"/>
            </a:endParaRPr>
          </a:p>
          <a:p>
            <a:pPr algn="just">
              <a:lnSpc>
                <a:spcPct val="90000"/>
              </a:lnSpc>
            </a:pPr>
            <a:r>
              <a:rPr lang="ru-RU" altLang="ru-RU" sz="2000" dirty="0" smtClean="0">
                <a:latin typeface="Calibri" pitchFamily="34" charset="0"/>
              </a:rPr>
              <a:t>Схема шифрования</a:t>
            </a:r>
            <a:r>
              <a:rPr lang="ru-RU" sz="2000" dirty="0" smtClean="0">
                <a:latin typeface="Calibri" pitchFamily="34" charset="0"/>
              </a:rPr>
              <a:t> </a:t>
            </a:r>
            <a:r>
              <a:rPr lang="ru-RU" sz="2000" dirty="0" err="1">
                <a:latin typeface="Calibri" pitchFamily="34" charset="0"/>
              </a:rPr>
              <a:t>Double</a:t>
            </a:r>
            <a:r>
              <a:rPr lang="ru-RU" sz="2000" dirty="0">
                <a:latin typeface="Calibri" pitchFamily="34" charset="0"/>
              </a:rPr>
              <a:t> </a:t>
            </a:r>
            <a:r>
              <a:rPr lang="ru-RU" sz="2000" dirty="0" smtClean="0">
                <a:latin typeface="Calibri" pitchFamily="34" charset="0"/>
              </a:rPr>
              <a:t>DES:</a:t>
            </a:r>
            <a:r>
              <a:rPr lang="ru-RU" altLang="ru-RU" sz="2000" dirty="0" smtClean="0">
                <a:latin typeface="Calibri" pitchFamily="34" charset="0"/>
              </a:rPr>
              <a:t> </a:t>
            </a:r>
            <a:r>
              <a:rPr lang="en-US" altLang="ru-RU" sz="2000" dirty="0" smtClean="0">
                <a:latin typeface="Calibri" pitchFamily="34" charset="0"/>
              </a:rPr>
              <a:t> </a:t>
            </a:r>
            <a:r>
              <a:rPr lang="en-US" altLang="ru-RU" sz="2000" dirty="0" smtClean="0">
                <a:latin typeface="Calibri" pitchFamily="34" charset="0"/>
              </a:rPr>
              <a:t>C=EDES(EDES(M,K1), K2).</a:t>
            </a:r>
            <a:endParaRPr lang="ru-RU" altLang="ru-RU" sz="2000" dirty="0">
              <a:latin typeface="Calibri" pitchFamily="34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38805" y="4625245"/>
            <a:ext cx="5591175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0388" y="3487504"/>
            <a:ext cx="5473751" cy="216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pic>
        <p:nvPicPr>
          <p:cNvPr id="7" name="Picture 2" descr="Криптоанализ: вчера, сегодня, завтра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25025" y="613684"/>
            <a:ext cx="5326240" cy="514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364037" y="4796876"/>
            <a:ext cx="51190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ru-RU" dirty="0" err="1">
                <a:solidFill>
                  <a:srgbClr val="404040"/>
                </a:solidFill>
                <a:latin typeface="Roboto"/>
              </a:rPr>
              <a:t>Криптоанализ</a:t>
            </a:r>
            <a:r>
              <a:rPr lang="ru-RU" dirty="0">
                <a:solidFill>
                  <a:srgbClr val="404040"/>
                </a:solidFill>
                <a:latin typeface="Roboto"/>
              </a:rPr>
              <a:t>: вчера, сегодня, </a:t>
            </a:r>
            <a:r>
              <a:rPr lang="ru-RU" dirty="0" smtClean="0">
                <a:solidFill>
                  <a:srgbClr val="404040"/>
                </a:solidFill>
                <a:latin typeface="Roboto"/>
              </a:rPr>
              <a:t>завтра</a:t>
            </a:r>
          </a:p>
          <a:p>
            <a:pPr fontAlgn="base"/>
            <a:endParaRPr lang="ru-RU" b="0" i="0" u="none" strike="noStrike" dirty="0">
              <a:solidFill>
                <a:srgbClr val="404040"/>
              </a:solidFill>
              <a:effectLst/>
              <a:latin typeface="Roboto"/>
            </a:endParaRPr>
          </a:p>
          <a:p>
            <a:pPr fontAlgn="base"/>
            <a:r>
              <a:rPr lang="ru-RU" dirty="0" smtClean="0">
                <a:solidFill>
                  <a:srgbClr val="404040"/>
                </a:solidFill>
                <a:latin typeface="Roboto"/>
              </a:rPr>
              <a:t>Ссылка </a:t>
            </a:r>
            <a:r>
              <a:rPr lang="en-US" dirty="0">
                <a:solidFill>
                  <a:srgbClr val="404040"/>
                </a:solidFill>
                <a:latin typeface="Roboto"/>
              </a:rPr>
              <a:t>https://www.osp.ru/os/2009/03/8120956</a:t>
            </a:r>
            <a:endParaRPr lang="ru-RU" b="0" i="0" u="none" strike="noStrike" dirty="0">
              <a:solidFill>
                <a:srgbClr val="404040"/>
              </a:solidFill>
              <a:effectLst/>
              <a:latin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32712" y="5114178"/>
            <a:ext cx="4891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404040"/>
                </a:solidFill>
                <a:latin typeface="Roboto"/>
              </a:rPr>
              <a:t>https://masterok.livejournal.com/2122520.html</a:t>
            </a:r>
            <a:endParaRPr lang="ru-RU" b="0" i="0" u="none" strike="noStrike" dirty="0">
              <a:solidFill>
                <a:srgbClr val="404040"/>
              </a:solidFill>
              <a:effectLst/>
              <a:latin typeface="Roboto"/>
            </a:endParaRPr>
          </a:p>
        </p:txBody>
      </p:sp>
      <p:pic>
        <p:nvPicPr>
          <p:cNvPr id="8" name="Picture 2" descr="https://infoglaz.ru/wp-content/uploads/5684657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61111" y="1293254"/>
            <a:ext cx="5445125" cy="448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431800" y="179233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242F33"/>
                </a:solidFill>
                <a:latin typeface="ProximaNova"/>
              </a:rPr>
              <a:t>Предположим, вы работаете в офисе, где трудятся 23 работника, включая вас. Какова вероятность того, что у двоих сотрудников в офисе совпадут дни рождения?  (Мы не берём во внимание 29 февраля)</a:t>
            </a:r>
          </a:p>
          <a:p>
            <a:r>
              <a:rPr lang="ru-RU" b="1" dirty="0">
                <a:solidFill>
                  <a:srgbClr val="242F33"/>
                </a:solidFill>
                <a:latin typeface="ProximaNova"/>
              </a:rPr>
              <a:t>Ответ</a:t>
            </a:r>
            <a:r>
              <a:rPr lang="ru-RU" dirty="0">
                <a:solidFill>
                  <a:srgbClr val="242F33"/>
                </a:solidFill>
                <a:latin typeface="ProximaNova"/>
              </a:rPr>
              <a:t>: Шанс того, что у двух людей в офисе день рождения приходится на один и тот же день, составляет 50%. Мало того, для  группы из 57 человек вероятность такого совпадения будет составлять 99%.</a:t>
            </a:r>
            <a:endParaRPr lang="ru-RU" b="0" i="0" dirty="0">
              <a:solidFill>
                <a:srgbClr val="242F33"/>
              </a:solidFill>
              <a:effectLst/>
              <a:latin typeface="Proxima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pic>
        <p:nvPicPr>
          <p:cNvPr id="7" name="Picture 2" descr="https://infoglaz.ru/wp-content/uploads/5684657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61393" y="804156"/>
            <a:ext cx="5445125" cy="448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infoglaz.ru/wp-content/uploads/785678669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1474" y="1318578"/>
            <a:ext cx="6209919" cy="397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03951" y="1576128"/>
            <a:ext cx="53464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Roboto"/>
              </a:rPr>
              <a:t>Алексей </a:t>
            </a:r>
            <a:r>
              <a:rPr lang="ru-RU" dirty="0" err="1">
                <a:latin typeface="Roboto"/>
              </a:rPr>
              <a:t>Савватеев</a:t>
            </a:r>
            <a:r>
              <a:rPr lang="ru-RU" dirty="0">
                <a:latin typeface="Roboto"/>
              </a:rPr>
              <a:t> - Парадокс дней </a:t>
            </a:r>
            <a:r>
              <a:rPr lang="ru-RU" dirty="0" smtClean="0">
                <a:latin typeface="Roboto"/>
              </a:rPr>
              <a:t>рождения</a:t>
            </a:r>
          </a:p>
          <a:p>
            <a:endParaRPr lang="ru-RU" b="0" i="0" dirty="0">
              <a:effectLst/>
              <a:latin typeface="Roboto"/>
            </a:endParaRPr>
          </a:p>
          <a:p>
            <a:r>
              <a:rPr lang="en-US" dirty="0">
                <a:latin typeface="Roboto"/>
              </a:rPr>
              <a:t>https://www.youtube.com/watch?v=LFB1_QEnqY4</a:t>
            </a:r>
            <a:endParaRPr lang="ru-RU" b="0" i="0" dirty="0">
              <a:effectLst/>
              <a:latin typeface="Roboto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41738" y="1114463"/>
            <a:ext cx="5884924" cy="43535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pic>
        <p:nvPicPr>
          <p:cNvPr id="7" name="Picture 2" descr="ÐÐ°ÑÑÐ¸Ð½ÐºÐ¸ Ð¿Ð¾ Ð·Ð°Ð¿ÑÐ¾ÑÑ ÐÐ»Ð°Ð½ Ð¢ÑÑÑÐ¸Ð½Ð³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4548" y="692679"/>
            <a:ext cx="3527605" cy="4409506"/>
          </a:xfrm>
          <a:prstGeom prst="rect">
            <a:avLst/>
          </a:prstGeom>
          <a:noFill/>
        </p:spPr>
      </p:pic>
      <p:sp>
        <p:nvSpPr>
          <p:cNvPr id="8" name="Прямоугольник 7"/>
          <p:cNvSpPr/>
          <p:nvPr/>
        </p:nvSpPr>
        <p:spPr>
          <a:xfrm>
            <a:off x="7825531" y="5149564"/>
            <a:ext cx="31630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Алан Тьюринг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6" descr="https://upload.wikimedia.org/wikipedia/commons/thumb/a/ae/Enigma.jpg/230px-Enigm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10044" y="688392"/>
            <a:ext cx="4364966" cy="49968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BA103850-27EF-4568-9761-47ED36957D5A}"/>
              </a:ext>
            </a:extLst>
          </p:cNvPr>
          <p:cNvSpPr/>
          <p:nvPr/>
        </p:nvSpPr>
        <p:spPr>
          <a:xfrm>
            <a:off x="1677511" y="403884"/>
            <a:ext cx="911618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altLang="ru-RU" sz="3200" b="1" dirty="0" smtClean="0">
                <a:solidFill>
                  <a:schemeClr val="accent1"/>
                </a:solidFill>
                <a:latin typeface="Franklin Gothic Demi" panose="020B0703020102020204" pitchFamily="34" charset="0"/>
              </a:rPr>
              <a:t>Дифференциальный </a:t>
            </a:r>
            <a:r>
              <a:rPr lang="ru-RU" altLang="ru-RU" sz="3200" b="1" dirty="0" err="1" smtClean="0">
                <a:solidFill>
                  <a:schemeClr val="accent1"/>
                </a:solidFill>
                <a:latin typeface="Franklin Gothic Demi" panose="020B0703020102020204" pitchFamily="34" charset="0"/>
              </a:rPr>
              <a:t>криптоанализ</a:t>
            </a:r>
            <a:endParaRPr lang="ru-RU" altLang="ru-RU" sz="3200" b="1" dirty="0">
              <a:solidFill>
                <a:schemeClr val="accent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36760" y="1114463"/>
            <a:ext cx="108274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dirty="0"/>
              <a:t>Разработан в 1990 году израильскими </a:t>
            </a:r>
            <a:r>
              <a:rPr lang="ru-RU" altLang="ru-RU" dirty="0" err="1"/>
              <a:t>криптографами</a:t>
            </a:r>
            <a:r>
              <a:rPr lang="ru-RU" altLang="ru-RU" dirty="0"/>
              <a:t> Эли Бихамом (</a:t>
            </a:r>
            <a:r>
              <a:rPr lang="en-US" altLang="ru-RU" dirty="0"/>
              <a:t>Eli Biham</a:t>
            </a:r>
            <a:r>
              <a:rPr lang="ru-RU" altLang="ru-RU" dirty="0"/>
              <a:t>) и Али Шамиром </a:t>
            </a:r>
            <a:r>
              <a:rPr lang="en-US" altLang="ru-RU" dirty="0"/>
              <a:t>(Ali Shamir)</a:t>
            </a:r>
            <a:endParaRPr lang="ru-RU" altLang="ru-RU" dirty="0"/>
          </a:p>
        </p:txBody>
      </p:sp>
      <p:pic>
        <p:nvPicPr>
          <p:cNvPr id="9" name="Picture 2" descr="Prof. Eli Bih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7511" y="1642794"/>
            <a:ext cx="2961304" cy="295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Adi Shamir, 2004 IACR Fel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28893" y="1643613"/>
            <a:ext cx="3030388" cy="303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>
            <a:extLst>
              <a:ext uri="{FF2B5EF4-FFF2-40B4-BE49-F238E27FC236}">
                <a16:creationId xmlns="" xmlns:a16="http://schemas.microsoft.com/office/drawing/2014/main" id="{BA103850-27EF-4568-9761-47ED36957D5A}"/>
              </a:ext>
            </a:extLst>
          </p:cNvPr>
          <p:cNvSpPr/>
          <p:nvPr/>
        </p:nvSpPr>
        <p:spPr>
          <a:xfrm>
            <a:off x="1677511" y="4696421"/>
            <a:ext cx="296130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ru-RU" sz="2400" b="1" dirty="0" smtClean="0">
                <a:solidFill>
                  <a:schemeClr val="accent1"/>
                </a:solidFill>
                <a:latin typeface="Franklin Gothic Demi" panose="020B0703020102020204" pitchFamily="34" charset="0"/>
              </a:rPr>
              <a:t>Eli Biham</a:t>
            </a:r>
            <a:endParaRPr lang="ru-RU" altLang="ru-RU" sz="2400" b="1" dirty="0">
              <a:solidFill>
                <a:schemeClr val="accent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BA103850-27EF-4568-9761-47ED36957D5A}"/>
              </a:ext>
            </a:extLst>
          </p:cNvPr>
          <p:cNvSpPr/>
          <p:nvPr/>
        </p:nvSpPr>
        <p:spPr>
          <a:xfrm>
            <a:off x="7997977" y="4779951"/>
            <a:ext cx="296130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ru-RU" sz="2400" b="1" dirty="0" err="1" smtClean="0">
                <a:solidFill>
                  <a:schemeClr val="accent1"/>
                </a:solidFill>
                <a:latin typeface="Franklin Gothic Demi" panose="020B0703020102020204" pitchFamily="34" charset="0"/>
              </a:rPr>
              <a:t>Adi</a:t>
            </a:r>
            <a:r>
              <a:rPr lang="en-US" altLang="ru-RU" sz="2400" b="1" dirty="0" smtClean="0">
                <a:solidFill>
                  <a:schemeClr val="accent1"/>
                </a:solidFill>
                <a:latin typeface="Franklin Gothic Demi" panose="020B0703020102020204" pitchFamily="34" charset="0"/>
              </a:rPr>
              <a:t> Shamir</a:t>
            </a:r>
            <a:endParaRPr lang="ru-RU" altLang="ru-RU" sz="2400" b="1" dirty="0">
              <a:solidFill>
                <a:schemeClr val="accent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62013" y="5040764"/>
            <a:ext cx="108917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 E. Biham and A. Shamir, </a:t>
            </a:r>
            <a:r>
              <a:rPr lang="en-US" dirty="0" smtClean="0">
                <a:solidFill>
                  <a:srgbClr val="000000"/>
                </a:solidFill>
              </a:rPr>
              <a:t>Differential </a:t>
            </a:r>
            <a:r>
              <a:rPr lang="en-US" dirty="0">
                <a:solidFill>
                  <a:srgbClr val="000000"/>
                </a:solidFill>
              </a:rPr>
              <a:t>Cryptanalysis of the Data Encryption Standard (Springer-</a:t>
            </a:r>
            <a:r>
              <a:rPr lang="en-US" dirty="0" err="1">
                <a:solidFill>
                  <a:srgbClr val="000000"/>
                </a:solidFill>
              </a:rPr>
              <a:t>Verlag</a:t>
            </a:r>
            <a:r>
              <a:rPr lang="en-US" dirty="0">
                <a:solidFill>
                  <a:srgbClr val="000000"/>
                </a:solidFill>
              </a:rPr>
              <a:t>, 1993). </a:t>
            </a:r>
            <a:endParaRPr lang="ru-RU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E</a:t>
            </a:r>
            <a:r>
              <a:rPr lang="en-US" dirty="0">
                <a:solidFill>
                  <a:srgbClr val="000000"/>
                </a:solidFill>
              </a:rPr>
              <a:t>. Biham and A. Shamir, «</a:t>
            </a:r>
            <a:r>
              <a:rPr lang="en-US" dirty="0" smtClean="0">
                <a:solidFill>
                  <a:srgbClr val="000000"/>
                </a:solidFill>
              </a:rPr>
              <a:t>Differential </a:t>
            </a:r>
            <a:r>
              <a:rPr lang="en-US" dirty="0">
                <a:solidFill>
                  <a:srgbClr val="000000"/>
                </a:solidFill>
              </a:rPr>
              <a:t>Cryptanalysis of the Full 16-Round DES» (Advances in Cryptology | CRYPTO '91 Proceedings, Springer-</a:t>
            </a:r>
            <a:r>
              <a:rPr lang="en-US" dirty="0" err="1">
                <a:solidFill>
                  <a:srgbClr val="000000"/>
                </a:solidFill>
              </a:rPr>
              <a:t>Verlag</a:t>
            </a:r>
            <a:r>
              <a:rPr lang="en-US" dirty="0">
                <a:solidFill>
                  <a:srgbClr val="000000"/>
                </a:solidFill>
              </a:rPr>
              <a:t>, 1992, </a:t>
            </a:r>
            <a:r>
              <a:rPr lang="ru-RU" dirty="0">
                <a:solidFill>
                  <a:srgbClr val="000000"/>
                </a:solidFill>
              </a:rPr>
              <a:t>стр. 487{496).</a:t>
            </a:r>
            <a:endParaRPr lang="ru-RU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BA103850-27EF-4568-9761-47ED36957D5A}"/>
              </a:ext>
            </a:extLst>
          </p:cNvPr>
          <p:cNvSpPr/>
          <p:nvPr/>
        </p:nvSpPr>
        <p:spPr>
          <a:xfrm>
            <a:off x="2796492" y="660080"/>
            <a:ext cx="683325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altLang="ru-RU" sz="3200" b="1" dirty="0" smtClean="0">
                <a:solidFill>
                  <a:schemeClr val="accent1"/>
                </a:solidFill>
                <a:latin typeface="Franklin Gothic Demi" panose="020B0703020102020204" pitchFamily="34" charset="0"/>
              </a:rPr>
              <a:t>Бумеранг атака</a:t>
            </a:r>
            <a:endParaRPr lang="ru-RU" altLang="ru-RU" sz="3200" b="1" dirty="0">
              <a:solidFill>
                <a:schemeClr val="accent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35579" y="1128590"/>
            <a:ext cx="108274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Атака методом бумеранга</a:t>
            </a:r>
            <a:r>
              <a:rPr lang="ru-RU" dirty="0"/>
              <a:t> – криптографическая атака на блочный шифр, основанная на методах дифференциального криптоанализа. Алгоритм атаки был опубликован в 1999 году профессором университета Беркли Дэвидом Вагнером, который использовал его для взлома шифров COCONUT98, Khufu и </a:t>
            </a:r>
            <a:r>
              <a:rPr lang="ru-RU" dirty="0" smtClean="0"/>
              <a:t>CAST-256.</a:t>
            </a:r>
            <a:endParaRPr lang="ru-RU" alt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406755" y="5600998"/>
            <a:ext cx="10891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David Wagner .</a:t>
            </a:r>
            <a:r>
              <a:rPr lang="en-US" dirty="0"/>
              <a:t> The Boomerang </a:t>
            </a:r>
            <a:r>
              <a:rPr lang="en-US" dirty="0" smtClean="0"/>
              <a:t>Attack</a:t>
            </a:r>
            <a:r>
              <a:rPr lang="ru-RU" dirty="0" smtClean="0"/>
              <a:t>  </a:t>
            </a:r>
            <a:r>
              <a:rPr lang="en-US" dirty="0" smtClean="0"/>
              <a:t>http</a:t>
            </a:r>
            <a:r>
              <a:rPr lang="en-US" dirty="0"/>
              <a:t>://www.cs.berkeley.edu/~daw/papers/boomerang-fse99.ps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BA103850-27EF-4568-9761-47ED36957D5A}"/>
              </a:ext>
            </a:extLst>
          </p:cNvPr>
          <p:cNvSpPr/>
          <p:nvPr/>
        </p:nvSpPr>
        <p:spPr>
          <a:xfrm>
            <a:off x="5068648" y="4850997"/>
            <a:ext cx="296130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accent1"/>
                </a:solidFill>
                <a:latin typeface="Franklin Gothic Demi" panose="020B0703020102020204" pitchFamily="34" charset="0"/>
              </a:rPr>
              <a:t>David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b="1" dirty="0" smtClean="0">
                <a:solidFill>
                  <a:schemeClr val="accent1"/>
                </a:solidFill>
                <a:latin typeface="Franklin Gothic Demi" panose="020B0703020102020204" pitchFamily="34" charset="0"/>
              </a:rPr>
              <a:t>Wagner</a:t>
            </a:r>
            <a:endParaRPr lang="ru-RU" altLang="ru-RU" sz="2400" b="1" dirty="0">
              <a:solidFill>
                <a:schemeClr val="accent1"/>
              </a:solidFill>
              <a:latin typeface="Franklin Gothic Demi" panose="020B0703020102020204" pitchFamily="34" charset="0"/>
            </a:endParaRPr>
          </a:p>
        </p:txBody>
      </p:sp>
      <p:pic>
        <p:nvPicPr>
          <p:cNvPr id="16" name="Picture 4" descr="David-Wagn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33596" y="2208852"/>
            <a:ext cx="1903672" cy="250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BA103850-27EF-4568-9761-47ED36957D5A}"/>
              </a:ext>
            </a:extLst>
          </p:cNvPr>
          <p:cNvSpPr/>
          <p:nvPr/>
        </p:nvSpPr>
        <p:spPr>
          <a:xfrm>
            <a:off x="972151" y="450102"/>
            <a:ext cx="1000064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altLang="ru-RU" sz="3200" b="1" dirty="0" smtClean="0">
                <a:solidFill>
                  <a:schemeClr val="accent1"/>
                </a:solidFill>
                <a:latin typeface="Franklin Gothic Demi" panose="020B0703020102020204" pitchFamily="34" charset="0"/>
              </a:rPr>
              <a:t>Метод невозможных дифференциалов</a:t>
            </a:r>
            <a:endParaRPr lang="ru-RU" altLang="ru-RU" sz="3200" b="1" dirty="0">
              <a:solidFill>
                <a:schemeClr val="accent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261888" y="918612"/>
            <a:ext cx="108274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Криптоанализ</a:t>
            </a:r>
            <a:r>
              <a:rPr lang="ru-RU" dirty="0"/>
              <a:t> невозможных дифференциалов является разновидностью дифференциального криптоанализа, применённого к блочным шифрам. В обыкновенном дифференциальном </a:t>
            </a:r>
            <a:r>
              <a:rPr lang="ru-RU" dirty="0" err="1"/>
              <a:t>криптоанализе</a:t>
            </a:r>
            <a:r>
              <a:rPr lang="ru-RU" dirty="0"/>
              <a:t> рассматривается разница, имеющая некоторую конечную вероятность, в </a:t>
            </a:r>
            <a:r>
              <a:rPr lang="ru-RU" dirty="0" err="1"/>
              <a:t>криптоанализе</a:t>
            </a:r>
            <a:r>
              <a:rPr lang="ru-RU" dirty="0"/>
              <a:t> невозможных дифференциалов — разница, имеющая вероятность 0, то есть «невозможная</a:t>
            </a:r>
            <a:r>
              <a:rPr lang="ru-RU" dirty="0" smtClean="0"/>
              <a:t>».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37398" y="5391020"/>
            <a:ext cx="11587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Lars Knudsen.</a:t>
            </a:r>
            <a:r>
              <a:rPr lang="en-US" dirty="0"/>
              <a:t> DEAL - A 128-bit Block </a:t>
            </a:r>
            <a:r>
              <a:rPr lang="en-US" dirty="0" smtClean="0"/>
              <a:t>Cipher.</a:t>
            </a:r>
            <a:r>
              <a:rPr lang="en-US" dirty="0"/>
              <a:t> — Department of Informatics, University of Bergen, Norway, 1998. — 21 February (т. Technical report no. 151)</a:t>
            </a:r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BA103850-27EF-4568-9761-47ED36957D5A}"/>
              </a:ext>
            </a:extLst>
          </p:cNvPr>
          <p:cNvSpPr/>
          <p:nvPr/>
        </p:nvSpPr>
        <p:spPr>
          <a:xfrm>
            <a:off x="5592277" y="4899724"/>
            <a:ext cx="50243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Franklin Gothic Demi" panose="020B0703020102020204" pitchFamily="34" charset="0"/>
              </a:rPr>
              <a:t>Lars R. Knudsen</a:t>
            </a:r>
          </a:p>
        </p:txBody>
      </p:sp>
      <p:pic>
        <p:nvPicPr>
          <p:cNvPr id="16" name="Picture 2" descr="Lars knuds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01753" y="2118941"/>
            <a:ext cx="209550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1261888" y="2118941"/>
            <a:ext cx="30062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Эта методика была впервые описана Ларсом </a:t>
            </a:r>
            <a:r>
              <a:rPr lang="ru-RU" dirty="0" err="1" smtClean="0"/>
              <a:t>Кнудсеном</a:t>
            </a:r>
            <a:r>
              <a:rPr lang="ru-RU" dirty="0" smtClean="0"/>
              <a:t> </a:t>
            </a:r>
            <a:r>
              <a:rPr lang="ru-RU" dirty="0"/>
              <a:t>(</a:t>
            </a:r>
            <a:r>
              <a:rPr lang="en-US" dirty="0"/>
              <a:t>Lars R. Knudsen</a:t>
            </a:r>
            <a:r>
              <a:rPr lang="ru-RU" dirty="0"/>
              <a:t>) в заявке на конкурс AES по шифру DEAL. Название методике дали Эли </a:t>
            </a:r>
            <a:r>
              <a:rPr lang="ru-RU" dirty="0" err="1"/>
              <a:t>Бихам</a:t>
            </a:r>
            <a:r>
              <a:rPr lang="ru-RU" dirty="0"/>
              <a:t>, Алекс Бирюков и Ади Шамир на конференции CRYPTO’98.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BA103850-27EF-4568-9761-47ED36957D5A}"/>
              </a:ext>
            </a:extLst>
          </p:cNvPr>
          <p:cNvSpPr/>
          <p:nvPr/>
        </p:nvSpPr>
        <p:spPr>
          <a:xfrm>
            <a:off x="2977345" y="419699"/>
            <a:ext cx="683325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altLang="ru-RU" sz="3200" b="1" dirty="0" smtClean="0">
                <a:solidFill>
                  <a:schemeClr val="accent1"/>
                </a:solidFill>
                <a:latin typeface="Franklin Gothic Demi" panose="020B0703020102020204" pitchFamily="34" charset="0"/>
              </a:rPr>
              <a:t>Линейный </a:t>
            </a:r>
            <a:r>
              <a:rPr lang="ru-RU" altLang="ru-RU" sz="3200" b="1" dirty="0" err="1" smtClean="0">
                <a:solidFill>
                  <a:schemeClr val="accent1"/>
                </a:solidFill>
                <a:latin typeface="Franklin Gothic Demi" panose="020B0703020102020204" pitchFamily="34" charset="0"/>
              </a:rPr>
              <a:t>криптоанализ</a:t>
            </a:r>
            <a:endParaRPr lang="ru-RU" altLang="ru-RU" sz="3200" b="1" dirty="0">
              <a:solidFill>
                <a:schemeClr val="accent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364558" y="996975"/>
            <a:ext cx="108274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Линейный </a:t>
            </a:r>
            <a:r>
              <a:rPr lang="ru-RU" dirty="0" err="1"/>
              <a:t>криптоанализ</a:t>
            </a:r>
            <a:r>
              <a:rPr lang="ru-RU" dirty="0"/>
              <a:t> был изобретён японским </a:t>
            </a:r>
            <a:r>
              <a:rPr lang="ru-RU" dirty="0" err="1"/>
              <a:t>криптологом</a:t>
            </a:r>
            <a:r>
              <a:rPr lang="ru-RU" dirty="0"/>
              <a:t> </a:t>
            </a:r>
            <a:r>
              <a:rPr lang="ru-RU" dirty="0" err="1"/>
              <a:t>Мицуру</a:t>
            </a:r>
            <a:r>
              <a:rPr lang="ru-RU" dirty="0"/>
              <a:t> </a:t>
            </a:r>
            <a:r>
              <a:rPr lang="ru-RU" dirty="0" err="1"/>
              <a:t>Мацуи</a:t>
            </a:r>
            <a:r>
              <a:rPr lang="ru-RU" dirty="0"/>
              <a:t> (</a:t>
            </a:r>
            <a:r>
              <a:rPr lang="ru-RU" dirty="0">
                <a:hlinkClick r:id="rId3" tooltip="Японский язык"/>
              </a:rPr>
              <a:t>яп.</a:t>
            </a:r>
            <a:r>
              <a:rPr lang="ru-RU" dirty="0"/>
              <a:t> </a:t>
            </a:r>
            <a:r>
              <a:rPr lang="ja-JP" altLang="ru-RU" dirty="0"/>
              <a:t>松井 充</a:t>
            </a:r>
            <a:r>
              <a:rPr lang="ru-RU" dirty="0"/>
              <a:t> </a:t>
            </a:r>
            <a:r>
              <a:rPr lang="en-US" altLang="ru-RU" dirty="0"/>
              <a:t> Mitsuru Matsui</a:t>
            </a:r>
            <a:r>
              <a:rPr lang="ru-RU" dirty="0" smtClean="0"/>
              <a:t>). </a:t>
            </a:r>
            <a:r>
              <a:rPr lang="ru-RU" dirty="0"/>
              <a:t>Предложенный им в 1993 году (на конференции </a:t>
            </a:r>
            <a:r>
              <a:rPr lang="ru-RU" dirty="0" err="1"/>
              <a:t>Eurocrypt</a:t>
            </a:r>
            <a:r>
              <a:rPr lang="ru-RU" dirty="0"/>
              <a:t> '93) алгоритм был изначально направлен на вскрытие </a:t>
            </a:r>
            <a:r>
              <a:rPr lang="ru-RU" dirty="0">
                <a:hlinkClick r:id="rId4" tooltip="DES"/>
              </a:rPr>
              <a:t>DES</a:t>
            </a:r>
            <a:endParaRPr lang="ru-RU" alt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BA103850-27EF-4568-9761-47ED36957D5A}"/>
              </a:ext>
            </a:extLst>
          </p:cNvPr>
          <p:cNvSpPr/>
          <p:nvPr/>
        </p:nvSpPr>
        <p:spPr>
          <a:xfrm>
            <a:off x="499730" y="5435386"/>
            <a:ext cx="424560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ru-RU" sz="3200" b="1" dirty="0">
                <a:solidFill>
                  <a:schemeClr val="accent1"/>
                </a:solidFill>
                <a:latin typeface="Franklin Gothic Demi" panose="020B0703020102020204" pitchFamily="34" charset="0"/>
              </a:rPr>
              <a:t>Mitsuru Matsui</a:t>
            </a:r>
            <a:endParaRPr lang="ru-RU" altLang="ru-RU" sz="3200" b="1" dirty="0">
              <a:solidFill>
                <a:schemeClr val="accent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745332" y="3514931"/>
            <a:ext cx="72887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Matsui M. Linear Cryptanalysis Method for DES Cipher (</a:t>
            </a:r>
            <a:r>
              <a:rPr lang="ru-RU" dirty="0"/>
              <a:t>англ.) // </a:t>
            </a:r>
            <a:r>
              <a:rPr lang="en-US" dirty="0"/>
              <a:t>Advances in Cryptology — EUROCRYPT ’93: Workshop on the Theory and Application of Cryptographic Techniques </a:t>
            </a:r>
            <a:r>
              <a:rPr lang="en-US" dirty="0" err="1"/>
              <a:t>Lofthus</a:t>
            </a:r>
            <a:r>
              <a:rPr lang="en-US" dirty="0"/>
              <a:t>, Norway, May 23–27, 1993 Proceedings / T. Helleseth — 1 — Berlin: Springer Berlin Heidelberg, 1993. — P. 386—397. — 465 p. — ISBN 978-3-540-57600-6 — doi:10.1007/3-540-48285-7_33</a:t>
            </a:r>
          </a:p>
        </p:txBody>
      </p:sp>
      <p:pic>
        <p:nvPicPr>
          <p:cNvPr id="16" name="Picture 2" descr="Asiacrypt20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56141" y="2068346"/>
            <a:ext cx="2464499" cy="33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BA103850-27EF-4568-9761-47ED36957D5A}"/>
              </a:ext>
            </a:extLst>
          </p:cNvPr>
          <p:cNvSpPr/>
          <p:nvPr/>
        </p:nvSpPr>
        <p:spPr>
          <a:xfrm>
            <a:off x="2986968" y="468208"/>
            <a:ext cx="683325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altLang="ru-RU" sz="3200" b="1" dirty="0" smtClean="0">
                <a:solidFill>
                  <a:schemeClr val="accent1"/>
                </a:solidFill>
                <a:latin typeface="Franklin Gothic Demi" panose="020B0703020102020204" pitchFamily="34" charset="0"/>
              </a:rPr>
              <a:t>Алгебраический </a:t>
            </a:r>
            <a:r>
              <a:rPr lang="ru-RU" altLang="ru-RU" sz="3200" b="1" dirty="0" err="1" smtClean="0">
                <a:solidFill>
                  <a:schemeClr val="accent1"/>
                </a:solidFill>
                <a:latin typeface="Franklin Gothic Demi" panose="020B0703020102020204" pitchFamily="34" charset="0"/>
              </a:rPr>
              <a:t>криптоанализ</a:t>
            </a:r>
            <a:endParaRPr lang="ru-RU" altLang="ru-RU" sz="3200" b="1" dirty="0">
              <a:solidFill>
                <a:schemeClr val="accent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BA103850-27EF-4568-9761-47ED36957D5A}"/>
              </a:ext>
            </a:extLst>
          </p:cNvPr>
          <p:cNvSpPr/>
          <p:nvPr/>
        </p:nvSpPr>
        <p:spPr>
          <a:xfrm>
            <a:off x="2049688" y="4794729"/>
            <a:ext cx="296130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2400" b="1" dirty="0">
                <a:solidFill>
                  <a:schemeClr val="accent1"/>
                </a:solidFill>
                <a:latin typeface="Franklin Gothic Demi" panose="020B0703020102020204" pitchFamily="34" charset="0"/>
              </a:rPr>
              <a:t>Nicolas T. </a:t>
            </a:r>
            <a:r>
              <a:rPr lang="ru-RU" sz="2400" b="1" dirty="0" err="1">
                <a:solidFill>
                  <a:schemeClr val="accent1"/>
                </a:solidFill>
                <a:latin typeface="Franklin Gothic Demi" panose="020B0703020102020204" pitchFamily="34" charset="0"/>
              </a:rPr>
              <a:t>Courtois</a:t>
            </a:r>
            <a:endParaRPr lang="ru-RU" altLang="ru-RU" sz="2400" b="1" dirty="0">
              <a:solidFill>
                <a:schemeClr val="accent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BA103850-27EF-4568-9761-47ED36957D5A}"/>
              </a:ext>
            </a:extLst>
          </p:cNvPr>
          <p:cNvSpPr/>
          <p:nvPr/>
        </p:nvSpPr>
        <p:spPr>
          <a:xfrm>
            <a:off x="7769581" y="4794729"/>
            <a:ext cx="296130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2400" b="1" dirty="0">
                <a:solidFill>
                  <a:schemeClr val="accent1"/>
                </a:solidFill>
                <a:latin typeface="Franklin Gothic Demi" panose="020B0703020102020204" pitchFamily="34" charset="0"/>
              </a:rPr>
              <a:t>Josef</a:t>
            </a:r>
            <a:r>
              <a:rPr lang="ru-RU" sz="2400" dirty="0">
                <a:latin typeface="Arial" panose="020B0604020202020204" pitchFamily="34" charset="0"/>
              </a:rPr>
              <a:t> </a:t>
            </a:r>
            <a:r>
              <a:rPr lang="ru-RU" sz="2400" b="1" dirty="0" err="1">
                <a:solidFill>
                  <a:schemeClr val="accent1"/>
                </a:solidFill>
                <a:latin typeface="Franklin Gothic Demi" panose="020B0703020102020204" pitchFamily="34" charset="0"/>
              </a:rPr>
              <a:t>Pieprzyk</a:t>
            </a:r>
            <a:endParaRPr lang="ru-RU" altLang="ru-RU" sz="2400" b="1" dirty="0">
              <a:solidFill>
                <a:schemeClr val="accent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64037" y="5336156"/>
            <a:ext cx="113945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Nicolas T. Courtois and Josef </a:t>
            </a:r>
            <a:r>
              <a:rPr lang="en-US" i="1" dirty="0" err="1"/>
              <a:t>Pieprzyk</a:t>
            </a:r>
            <a:r>
              <a:rPr lang="en-US" i="1" dirty="0"/>
              <a:t>.</a:t>
            </a:r>
            <a:r>
              <a:rPr lang="en-US" dirty="0"/>
              <a:t> Cryptanalysis of Block Ciphers with </a:t>
            </a:r>
            <a:r>
              <a:rPr lang="en-US" dirty="0" err="1"/>
              <a:t>Overdefined</a:t>
            </a:r>
            <a:r>
              <a:rPr lang="en-US" dirty="0"/>
              <a:t> Systems of Equations. — Berlin, Heidelberg: Springer Berlin, 2002. — </a:t>
            </a:r>
            <a:r>
              <a:rPr lang="ru-RU" dirty="0"/>
              <a:t>С. 1-35.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843521" y="935203"/>
            <a:ext cx="113484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Calibri" pitchFamily="34" charset="0"/>
              </a:rPr>
              <a:t>Алгебраический </a:t>
            </a:r>
            <a:r>
              <a:rPr lang="ru-RU" b="1" dirty="0" err="1">
                <a:latin typeface="Calibri" pitchFamily="34" charset="0"/>
              </a:rPr>
              <a:t>криптоанализ</a:t>
            </a:r>
            <a:r>
              <a:rPr lang="ru-RU" b="1" dirty="0">
                <a:latin typeface="Calibri" pitchFamily="34" charset="0"/>
              </a:rPr>
              <a:t> </a:t>
            </a:r>
            <a:r>
              <a:rPr lang="ru-RU" dirty="0">
                <a:latin typeface="Calibri" pitchFamily="34" charset="0"/>
              </a:rPr>
              <a:t>базируется на описании алгоритма шифрования в виде систем уравнений различных порядков, связывающих известные данные (открытые тексты, </a:t>
            </a:r>
            <a:r>
              <a:rPr lang="ru-RU" dirty="0" err="1">
                <a:latin typeface="Calibri" pitchFamily="34" charset="0"/>
              </a:rPr>
              <a:t>шифротексты</a:t>
            </a:r>
            <a:r>
              <a:rPr lang="ru-RU" dirty="0">
                <a:latin typeface="Calibri" pitchFamily="34" charset="0"/>
              </a:rPr>
              <a:t>) и секретные (например, ключ шифрования), и последующем решении данных систем.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843520" y="1804240"/>
            <a:ext cx="113484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latin typeface="Arial" panose="020B0604020202020204" pitchFamily="34" charset="0"/>
              </a:rPr>
              <a:t>XSL-атака</a:t>
            </a:r>
            <a:r>
              <a:rPr lang="ru-RU" sz="1600" dirty="0">
                <a:latin typeface="Arial" panose="020B0604020202020204" pitchFamily="34" charset="0"/>
              </a:rPr>
              <a:t> (англ. </a:t>
            </a:r>
            <a:r>
              <a:rPr lang="ru-RU" sz="1600" i="1" dirty="0" err="1">
                <a:latin typeface="Arial" panose="020B0604020202020204" pitchFamily="34" charset="0"/>
              </a:rPr>
              <a:t>eXtended</a:t>
            </a:r>
            <a:r>
              <a:rPr lang="ru-RU" sz="1600" i="1" dirty="0">
                <a:latin typeface="Arial" panose="020B0604020202020204" pitchFamily="34" charset="0"/>
              </a:rPr>
              <a:t> </a:t>
            </a:r>
            <a:r>
              <a:rPr lang="ru-RU" sz="1600" i="1" dirty="0" err="1">
                <a:latin typeface="Arial" panose="020B0604020202020204" pitchFamily="34" charset="0"/>
              </a:rPr>
              <a:t>Sparse</a:t>
            </a:r>
            <a:r>
              <a:rPr lang="ru-RU" sz="1600" i="1" dirty="0">
                <a:latin typeface="Arial" panose="020B0604020202020204" pitchFamily="34" charset="0"/>
              </a:rPr>
              <a:t> </a:t>
            </a:r>
            <a:r>
              <a:rPr lang="ru-RU" sz="1600" i="1" dirty="0" err="1">
                <a:latin typeface="Arial" panose="020B0604020202020204" pitchFamily="34" charset="0"/>
              </a:rPr>
              <a:t>Linearization</a:t>
            </a:r>
            <a:r>
              <a:rPr lang="ru-RU" sz="1600" dirty="0">
                <a:latin typeface="Arial" panose="020B0604020202020204" pitchFamily="34" charset="0"/>
              </a:rPr>
              <a:t>, алгебраическая атака) — это метод криптографического анализа, основанный на алгебраических свойствах шифра. Метод предполагает решение особой системы </a:t>
            </a:r>
            <a:r>
              <a:rPr lang="ru-RU" sz="1600" dirty="0" smtClean="0">
                <a:latin typeface="Arial" panose="020B0604020202020204" pitchFamily="34" charset="0"/>
              </a:rPr>
              <a:t>уравнений. Данный </a:t>
            </a:r>
            <a:r>
              <a:rPr lang="ru-RU" sz="1600" dirty="0">
                <a:latin typeface="Arial" panose="020B0604020202020204" pitchFamily="34" charset="0"/>
              </a:rPr>
              <a:t>метод был предложен в 2001 году Николя </a:t>
            </a:r>
            <a:r>
              <a:rPr lang="ru-RU" sz="1600" dirty="0" err="1">
                <a:latin typeface="Arial" panose="020B0604020202020204" pitchFamily="34" charset="0"/>
              </a:rPr>
              <a:t>Куртуа</a:t>
            </a:r>
            <a:r>
              <a:rPr lang="ru-RU" sz="1600" dirty="0">
                <a:latin typeface="Arial" panose="020B0604020202020204" pitchFamily="34" charset="0"/>
              </a:rPr>
              <a:t> (Nicolas T. </a:t>
            </a:r>
            <a:r>
              <a:rPr lang="ru-RU" sz="1600" dirty="0" err="1">
                <a:latin typeface="Arial" panose="020B0604020202020204" pitchFamily="34" charset="0"/>
              </a:rPr>
              <a:t>Courtois</a:t>
            </a:r>
            <a:r>
              <a:rPr lang="ru-RU" sz="1600" dirty="0">
                <a:latin typeface="Arial" panose="020B0604020202020204" pitchFamily="34" charset="0"/>
              </a:rPr>
              <a:t>) и Юзефом </a:t>
            </a:r>
            <a:r>
              <a:rPr lang="ru-RU" sz="1600" dirty="0" err="1">
                <a:latin typeface="Arial" panose="020B0604020202020204" pitchFamily="34" charset="0"/>
              </a:rPr>
              <a:t>Пепшиком</a:t>
            </a:r>
            <a:r>
              <a:rPr lang="ru-RU" sz="1600" dirty="0">
                <a:latin typeface="Arial" panose="020B0604020202020204" pitchFamily="34" charset="0"/>
              </a:rPr>
              <a:t> (Josef </a:t>
            </a:r>
            <a:r>
              <a:rPr lang="ru-RU" sz="1600" dirty="0" err="1">
                <a:latin typeface="Arial" panose="020B0604020202020204" pitchFamily="34" charset="0"/>
              </a:rPr>
              <a:t>Pieprzyk</a:t>
            </a:r>
            <a:r>
              <a:rPr lang="ru-RU" sz="1600" dirty="0">
                <a:latin typeface="Arial" panose="020B0604020202020204" pitchFamily="34" charset="0"/>
              </a:rPr>
              <a:t>)</a:t>
            </a:r>
            <a:endParaRPr lang="ru-RU" sz="1600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2" descr="Nicolas T Courtois Dr. Nicolas T. Courtois, PhD Chief Security Advisor Nicolas  T. Courtois is a cryptologist and a Senior Lecturer in the Computer Science  Department at the University College London. He was born in Poland, studied  pure mathematics and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63359" y="2635237"/>
            <a:ext cx="1724937" cy="204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Our Staff – DSS Grou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16149" y="2635237"/>
            <a:ext cx="2159492" cy="215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BA103850-27EF-4568-9761-47ED36957D5A}"/>
              </a:ext>
            </a:extLst>
          </p:cNvPr>
          <p:cNvSpPr/>
          <p:nvPr/>
        </p:nvSpPr>
        <p:spPr>
          <a:xfrm>
            <a:off x="2990066" y="430432"/>
            <a:ext cx="683325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altLang="ru-RU" sz="3200" b="1" dirty="0" smtClean="0">
                <a:solidFill>
                  <a:schemeClr val="accent1"/>
                </a:solidFill>
                <a:latin typeface="Franklin Gothic Demi" panose="020B0703020102020204" pitchFamily="34" charset="0"/>
              </a:rPr>
              <a:t>Слайдовая атака</a:t>
            </a:r>
            <a:endParaRPr lang="ru-RU" altLang="ru-RU" sz="3200" b="1" dirty="0">
              <a:solidFill>
                <a:schemeClr val="accent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BA103850-27EF-4568-9761-47ED36957D5A}"/>
              </a:ext>
            </a:extLst>
          </p:cNvPr>
          <p:cNvSpPr/>
          <p:nvPr/>
        </p:nvSpPr>
        <p:spPr>
          <a:xfrm>
            <a:off x="1706510" y="4916107"/>
            <a:ext cx="296130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accent1"/>
                </a:solidFill>
                <a:latin typeface="Franklin Gothic Demi" panose="020B0703020102020204" pitchFamily="34" charset="0"/>
              </a:rPr>
              <a:t>Alex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1"/>
                </a:solidFill>
                <a:latin typeface="Franklin Gothic Demi" panose="020B0703020102020204" pitchFamily="34" charset="0"/>
              </a:rPr>
              <a:t>Biryukov</a:t>
            </a:r>
            <a:endParaRPr lang="ru-RU" altLang="ru-RU" sz="2400" b="1" dirty="0">
              <a:solidFill>
                <a:schemeClr val="accent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BA103850-27EF-4568-9761-47ED36957D5A}"/>
              </a:ext>
            </a:extLst>
          </p:cNvPr>
          <p:cNvSpPr/>
          <p:nvPr/>
        </p:nvSpPr>
        <p:spPr>
          <a:xfrm>
            <a:off x="8122994" y="5031663"/>
            <a:ext cx="296130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accent1"/>
                </a:solidFill>
                <a:latin typeface="Franklin Gothic Demi" panose="020B0703020102020204" pitchFamily="34" charset="0"/>
              </a:rPr>
              <a:t>David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b="1" dirty="0" smtClean="0">
                <a:solidFill>
                  <a:schemeClr val="accent1"/>
                </a:solidFill>
                <a:latin typeface="Franklin Gothic Demi" panose="020B0703020102020204" pitchFamily="34" charset="0"/>
              </a:rPr>
              <a:t>Wagner</a:t>
            </a:r>
            <a:endParaRPr lang="ru-RU" altLang="ru-RU" sz="2400" b="1" dirty="0">
              <a:solidFill>
                <a:schemeClr val="accent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702534" y="5336156"/>
            <a:ext cx="108917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Alex </a:t>
            </a:r>
            <a:r>
              <a:rPr lang="en-US" i="1" dirty="0" err="1"/>
              <a:t>Biryukov</a:t>
            </a:r>
            <a:r>
              <a:rPr lang="en-US" i="1" dirty="0"/>
              <a:t>, David Wagner.</a:t>
            </a:r>
            <a:r>
              <a:rPr lang="en-US" dirty="0"/>
              <a:t> Slide Attacks (</a:t>
            </a:r>
            <a:r>
              <a:rPr lang="ru-RU" dirty="0"/>
              <a:t>англ.) // </a:t>
            </a:r>
            <a:r>
              <a:rPr lang="en-US" dirty="0"/>
              <a:t>Fast Software Encryption. 6th International Workshop, FSE’99 Rome, Italy, March 24–26, 1999 Proceedings. — Springer Berlin Heidelberg, 1999. — P. 245-259</a:t>
            </a:r>
            <a:r>
              <a:rPr lang="en-US" dirty="0" smtClean="0"/>
              <a:t>.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741036" y="904753"/>
            <a:ext cx="113057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 smtClean="0">
                <a:solidFill>
                  <a:srgbClr val="202122"/>
                </a:solidFill>
                <a:latin typeface="Arial" panose="020B0604020202020204" pitchFamily="34" charset="0"/>
              </a:rPr>
              <a:t>Слайдовая </a:t>
            </a:r>
            <a:r>
              <a:rPr lang="ru-RU" dirty="0" smtClean="0">
                <a:latin typeface="Arial" panose="020B0604020202020204" pitchFamily="34" charset="0"/>
              </a:rPr>
              <a:t>атака – криптографическая атака, являющаяся, в общем случае, атакой на основе подобранного открытого текста, позволяющая проводить </a:t>
            </a:r>
            <a:r>
              <a:rPr lang="ru-RU" dirty="0" err="1" smtClean="0">
                <a:latin typeface="Arial" panose="020B0604020202020204" pitchFamily="34" charset="0"/>
              </a:rPr>
              <a:t>криптоанализ</a:t>
            </a:r>
            <a:r>
              <a:rPr lang="ru-RU" dirty="0" smtClean="0">
                <a:latin typeface="Arial" panose="020B0604020202020204" pitchFamily="34" charset="0"/>
              </a:rPr>
              <a:t> блоковых </a:t>
            </a:r>
            <a:r>
              <a:rPr lang="ru-RU" dirty="0" err="1" smtClean="0">
                <a:latin typeface="Arial" panose="020B0604020202020204" pitchFamily="34" charset="0"/>
              </a:rPr>
              <a:t>многораундовых</a:t>
            </a:r>
            <a:r>
              <a:rPr lang="ru-RU" dirty="0" smtClean="0">
                <a:latin typeface="Arial" panose="020B0604020202020204" pitchFamily="34" charset="0"/>
              </a:rPr>
              <a:t> шифров независимо от количества используемых раундов. Предложена Алексом Бирюковым (</a:t>
            </a:r>
            <a:r>
              <a:rPr lang="en-US" dirty="0" smtClean="0">
                <a:latin typeface="Arial" panose="020B0604020202020204" pitchFamily="34" charset="0"/>
              </a:rPr>
              <a:t>Alex </a:t>
            </a:r>
            <a:r>
              <a:rPr lang="en-US" dirty="0" err="1" smtClean="0">
                <a:latin typeface="Arial" panose="020B0604020202020204" pitchFamily="34" charset="0"/>
              </a:rPr>
              <a:t>Biryukov</a:t>
            </a:r>
            <a:r>
              <a:rPr lang="ru-RU" dirty="0" smtClean="0">
                <a:latin typeface="Arial" panose="020B0604020202020204" pitchFamily="34" charset="0"/>
              </a:rPr>
              <a:t>) и Дэвидом Вагнером</a:t>
            </a:r>
            <a:r>
              <a:rPr lang="en-US" dirty="0" smtClean="0">
                <a:latin typeface="Arial" panose="020B0604020202020204" pitchFamily="34" charset="0"/>
              </a:rPr>
              <a:t> (David Wagner)</a:t>
            </a:r>
            <a:r>
              <a:rPr lang="ru-RU" dirty="0" smtClean="0">
                <a:latin typeface="Arial" panose="020B0604020202020204" pitchFamily="34" charset="0"/>
              </a:rPr>
              <a:t> в 1999 году</a:t>
            </a:r>
            <a:r>
              <a:rPr lang="en-US" dirty="0" smtClean="0">
                <a:latin typeface="Arial" panose="020B0604020202020204" pitchFamily="34" charset="0"/>
              </a:rPr>
              <a:t>.</a:t>
            </a:r>
            <a:endParaRPr lang="ru-RU" dirty="0"/>
          </a:p>
        </p:txBody>
      </p:sp>
      <p:pic>
        <p:nvPicPr>
          <p:cNvPr id="17" name="Picture 2" descr="A Biryuko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60726" y="2366586"/>
            <a:ext cx="2452872" cy="245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David-Wagn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659173" y="2253083"/>
            <a:ext cx="209550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BA103850-27EF-4568-9761-47ED36957D5A}"/>
              </a:ext>
            </a:extLst>
          </p:cNvPr>
          <p:cNvSpPr/>
          <p:nvPr/>
        </p:nvSpPr>
        <p:spPr>
          <a:xfrm>
            <a:off x="3021963" y="430432"/>
            <a:ext cx="6833253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altLang="ru-RU" sz="3200" b="1" dirty="0" smtClean="0">
                <a:solidFill>
                  <a:schemeClr val="accent1"/>
                </a:solidFill>
                <a:latin typeface="Franklin Gothic Demi" panose="020B0703020102020204" pitchFamily="34" charset="0"/>
              </a:rPr>
              <a:t>Метод связанных ключей</a:t>
            </a:r>
            <a:endParaRPr lang="ru-RU" altLang="ru-RU" sz="3200" b="1" dirty="0">
              <a:solidFill>
                <a:schemeClr val="accent1"/>
              </a:solidFill>
              <a:latin typeface="Franklin Gothic Demi" panose="020B070302010202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34431" y="5336156"/>
            <a:ext cx="108917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Eli Biham.</a:t>
            </a:r>
            <a:r>
              <a:rPr lang="en-US" dirty="0"/>
              <a:t> New types of cryptanalytic attacks using related </a:t>
            </a:r>
            <a:r>
              <a:rPr lang="en-US" dirty="0" smtClean="0"/>
              <a:t>keys</a:t>
            </a:r>
            <a:r>
              <a:rPr lang="ru-RU" dirty="0"/>
              <a:t> // </a:t>
            </a:r>
            <a:r>
              <a:rPr lang="en-US" dirty="0"/>
              <a:t>Springer-</a:t>
            </a:r>
            <a:r>
              <a:rPr lang="en-US" dirty="0" err="1"/>
              <a:t>Verlag</a:t>
            </a:r>
            <a:r>
              <a:rPr lang="en-US" dirty="0"/>
              <a:t> : </a:t>
            </a:r>
            <a:r>
              <a:rPr lang="ru-RU" dirty="0"/>
              <a:t>журнал. — 1994. — </a:t>
            </a:r>
            <a:r>
              <a:rPr lang="en-US" dirty="0"/>
              <a:t>No. 4. — P. 229—246. — ISSN 1432-1378. — </a:t>
            </a:r>
            <a:r>
              <a:rPr lang="en-US" dirty="0" err="1"/>
              <a:t>doi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 smtClean="0"/>
              <a:t>10.1007/BF00203965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772933" y="904753"/>
            <a:ext cx="11305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Данный тип атаки впервые был предложен израильским учёным Эли Бихамом в 1992 </a:t>
            </a:r>
            <a:r>
              <a:rPr lang="ru-RU" dirty="0" smtClean="0"/>
              <a:t>году. </a:t>
            </a:r>
            <a:r>
              <a:rPr lang="ru-RU" dirty="0"/>
              <a:t>Атака на связанных ключах, описанная им, напоминает сдвиговую атаку. 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734431" y="1532019"/>
            <a:ext cx="445008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/>
              <a:t>Криптоаналитик выбирает связь между парой ключей, но сами ключи остаются ему неизвестны. Данные шифруются обоими ключами. В варианте с известным открытым текстом </a:t>
            </a:r>
            <a:r>
              <a:rPr lang="ru-RU" dirty="0" err="1"/>
              <a:t>криптоаналитику</a:t>
            </a:r>
            <a:r>
              <a:rPr lang="ru-RU" dirty="0"/>
              <a:t> известны открытый текст и </a:t>
            </a:r>
            <a:r>
              <a:rPr lang="ru-RU" dirty="0" err="1"/>
              <a:t>шифротекст</a:t>
            </a:r>
            <a:r>
              <a:rPr lang="ru-RU" dirty="0"/>
              <a:t> данных, шифрованных двумя ключами. Цель злоумышленника состоит в том, чтобы найти фактические секретные ключи. Предполагается, что атакующий знает или выбирает некоторое математическое отношение, связывающее между собой ключи.</a:t>
            </a:r>
          </a:p>
        </p:txBody>
      </p:sp>
      <p:pic>
        <p:nvPicPr>
          <p:cNvPr id="16" name="Picture 2" descr="Prof. Eli Bih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02366" y="1649031"/>
            <a:ext cx="2961304" cy="295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>
            <a:extLst>
              <a:ext uri="{FF2B5EF4-FFF2-40B4-BE49-F238E27FC236}">
                <a16:creationId xmlns="" xmlns:a16="http://schemas.microsoft.com/office/drawing/2014/main" id="{BA103850-27EF-4568-9761-47ED36957D5A}"/>
              </a:ext>
            </a:extLst>
          </p:cNvPr>
          <p:cNvSpPr/>
          <p:nvPr/>
        </p:nvSpPr>
        <p:spPr>
          <a:xfrm>
            <a:off x="7402366" y="4702658"/>
            <a:ext cx="296130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ru-RU" sz="2400" b="1" dirty="0" smtClean="0">
                <a:solidFill>
                  <a:schemeClr val="accent1"/>
                </a:solidFill>
                <a:latin typeface="Franklin Gothic Demi" panose="020B0703020102020204" pitchFamily="34" charset="0"/>
              </a:rPr>
              <a:t>Eli Biham</a:t>
            </a:r>
            <a:endParaRPr lang="ru-RU" altLang="ru-RU" sz="2400" b="1" dirty="0">
              <a:solidFill>
                <a:schemeClr val="accent1"/>
              </a:solidFill>
              <a:latin typeface="Franklin Gothic Demi" panose="020B0703020102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22960" y="1737360"/>
            <a:ext cx="10789920" cy="1463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800" b="1">
                <a:solidFill>
                  <a:srgbClr val="0A1B3F"/>
                </a:solidFill>
              </a:defRPr>
            </a:pPr>
            <a:r>
              <a:t>Thank you!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2960" y="3291840"/>
            <a:ext cx="3644267" cy="11695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>
                <a:solidFill>
                  <a:srgbClr val="576683"/>
                </a:solidFill>
              </a:defRPr>
            </a:pPr>
            <a:r>
              <a:rPr dirty="0"/>
              <a:t>Questions?</a:t>
            </a:r>
          </a:p>
          <a:p>
            <a:pPr>
              <a:defRPr sz="2200">
                <a:solidFill>
                  <a:srgbClr val="0A1B3F"/>
                </a:solidFill>
              </a:defRPr>
            </a:pPr>
            <a:r>
              <a:rPr dirty="0"/>
              <a:t>Contact: </a:t>
            </a:r>
            <a:r>
              <a:rPr lang="en" sz="2200" dirty="0" err="1"/>
              <a:t>nn-cybersec@mail.ru</a:t>
            </a:r>
            <a:endParaRPr lang="en" sz="2200"/>
          </a:p>
          <a:p>
            <a:pPr>
              <a:defRPr sz="2200">
                <a:solidFill>
                  <a:srgbClr val="0A1B3F"/>
                </a:solidFill>
              </a:defRPr>
            </a:pPr>
            <a:endParaRPr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xmlns="" id="{ECF6F05C-4B63-2BBF-47EF-F7B9CFB29B5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B58A8803-AF82-47EA-8352-D9630D29D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xmlns="" id="{5E20A568-6344-5D99-3291-9D2E3CB972C8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09F8EF6-99DE-5C3E-E866-FBD150BEF4F9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xmlns="" id="{D7BCC32A-21BD-4284-B2D3-C6636C9F0F8E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pic>
        <p:nvPicPr>
          <p:cNvPr id="7" name="Picture 2" descr="http://img12.nnm.ru/imagez/gallery/3/5/b/5/0/35b5047623584c00681326f9bb89ef51_ful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31955" y="787348"/>
            <a:ext cx="3656772" cy="4768431"/>
          </a:xfrm>
          <a:prstGeom prst="rect">
            <a:avLst/>
          </a:prstGeom>
          <a:noFill/>
        </p:spPr>
      </p:pic>
      <p:sp>
        <p:nvSpPr>
          <p:cNvPr id="8" name="Прямоугольник 7"/>
          <p:cNvSpPr/>
          <p:nvPr/>
        </p:nvSpPr>
        <p:spPr>
          <a:xfrm>
            <a:off x="1402080" y="1114463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Название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: Зашифрованная Война</a:t>
            </a:r>
            <a:br>
              <a:rPr lang="ru-RU" sz="3200" dirty="0" smtClean="0">
                <a:latin typeface="Arial" pitchFamily="34" charset="0"/>
                <a:cs typeface="Arial" pitchFamily="34" charset="0"/>
              </a:rPr>
            </a:b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Год выхода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: 2004</a:t>
            </a:r>
            <a:br>
              <a:rPr lang="ru-RU" sz="3200" dirty="0" smtClean="0">
                <a:latin typeface="Arial" pitchFamily="34" charset="0"/>
                <a:cs typeface="Arial" pitchFamily="34" charset="0"/>
              </a:rPr>
            </a:b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Жанр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: Документальный</a:t>
            </a:r>
            <a:br>
              <a:rPr lang="ru-RU" sz="3200" dirty="0" smtClean="0">
                <a:latin typeface="Arial" pitchFamily="34" charset="0"/>
                <a:cs typeface="Arial" pitchFamily="34" charset="0"/>
              </a:rPr>
            </a:b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Режиссер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: Олег </a:t>
            </a:r>
            <a:r>
              <a:rPr lang="ru-RU" sz="3200" dirty="0" err="1" smtClean="0">
                <a:latin typeface="Arial" pitchFamily="34" charset="0"/>
                <a:cs typeface="Arial" pitchFamily="34" charset="0"/>
              </a:rPr>
              <a:t>Рясков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 / Игорь Сахаров</a:t>
            </a:r>
            <a:br>
              <a:rPr lang="ru-RU" sz="3200" dirty="0" smtClean="0">
                <a:latin typeface="Arial" pitchFamily="34" charset="0"/>
                <a:cs typeface="Arial" pitchFamily="34" charset="0"/>
              </a:rPr>
            </a:b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Выпущено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: ЗАО Телекомпания «Останкино»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pic>
        <p:nvPicPr>
          <p:cNvPr id="7" name="Picture 2" descr="Shann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01932" y="860626"/>
            <a:ext cx="3546118" cy="4887534"/>
          </a:xfrm>
          <a:prstGeom prst="rect">
            <a:avLst/>
          </a:prstGeom>
          <a:noFill/>
        </p:spPr>
      </p:pic>
      <p:sp>
        <p:nvSpPr>
          <p:cNvPr id="8" name="Прямоугольник 7"/>
          <p:cNvSpPr/>
          <p:nvPr/>
        </p:nvSpPr>
        <p:spPr>
          <a:xfrm>
            <a:off x="580846" y="1223845"/>
            <a:ext cx="71829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Arial" pitchFamily="34" charset="0"/>
                <a:cs typeface="Arial" pitchFamily="34" charset="0"/>
              </a:rPr>
              <a:t>В 1949 году Клод Шеннон опубликовал статью «Теория связи в секретных системах» в журнале </a:t>
            </a:r>
            <a:r>
              <a:rPr lang="ru-RU" sz="2400" dirty="0" err="1" smtClean="0">
                <a:latin typeface="Arial" pitchFamily="34" charset="0"/>
                <a:cs typeface="Arial" pitchFamily="34" charset="0"/>
              </a:rPr>
              <a:t>Bell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 err="1" smtClean="0">
                <a:latin typeface="Arial" pitchFamily="34" charset="0"/>
                <a:cs typeface="Arial" pitchFamily="34" charset="0"/>
              </a:rPr>
              <a:t>System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 err="1" smtClean="0">
                <a:latin typeface="Arial" pitchFamily="34" charset="0"/>
                <a:cs typeface="Arial" pitchFamily="34" charset="0"/>
              </a:rPr>
              <a:t>Technical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 err="1" smtClean="0">
                <a:latin typeface="Arial" pitchFamily="34" charset="0"/>
                <a:cs typeface="Arial" pitchFamily="34" charset="0"/>
              </a:rPr>
              <a:t>Journal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. В своей работе Клод </a:t>
            </a:r>
            <a:r>
              <a:rPr lang="ru-RU" sz="2400" dirty="0" err="1" smtClean="0">
                <a:latin typeface="Arial" pitchFamily="34" charset="0"/>
                <a:cs typeface="Arial" pitchFamily="34" charset="0"/>
              </a:rPr>
              <a:t>Шенон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 ввел понятие  совершенно стойкой системы, в которой исходный текст и зашифрованный текст являются статистически независимыми. Шеннон доказал что шифр </a:t>
            </a:r>
            <a:r>
              <a:rPr lang="ru-RU" sz="2400" dirty="0" err="1" smtClean="0">
                <a:latin typeface="Arial" pitchFamily="34" charset="0"/>
                <a:cs typeface="Arial" pitchFamily="34" charset="0"/>
              </a:rPr>
              <a:t>Вернама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, который по сути представляет собой одноразовый блокнот, является совершенно стойкой криптосистемой. Основные же шифры являются условно стойкими по времени и по стоимости. 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pic>
        <p:nvPicPr>
          <p:cNvPr id="7" name="Picture 2" descr="https://i.gyazo.com/b29d6c9e2c31b5747cc90de5268de52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0776" y="702479"/>
            <a:ext cx="3027173" cy="5083060"/>
          </a:xfrm>
          <a:prstGeom prst="rect">
            <a:avLst/>
          </a:prstGeom>
          <a:noFill/>
        </p:spPr>
      </p:pic>
      <p:sp>
        <p:nvSpPr>
          <p:cNvPr id="8" name="Прямоугольник 7"/>
          <p:cNvSpPr/>
          <p:nvPr/>
        </p:nvSpPr>
        <p:spPr>
          <a:xfrm>
            <a:off x="7825531" y="5149564"/>
            <a:ext cx="31630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err="1" smtClean="0">
                <a:latin typeface="Arial" pitchFamily="34" charset="0"/>
                <a:cs typeface="Arial" pitchFamily="34" charset="0"/>
              </a:rPr>
              <a:t>Саймон</a:t>
            </a:r>
            <a:r>
              <a:rPr lang="ru-RU" sz="32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err="1" smtClean="0">
                <a:latin typeface="Arial" pitchFamily="34" charset="0"/>
                <a:cs typeface="Arial" pitchFamily="34" charset="0"/>
              </a:rPr>
              <a:t>Синх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135579" y="858129"/>
            <a:ext cx="10444333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987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Расстояние единственности - это минимальное количество символов криптограммы, с помощью которых ключ шифрования можно определить однозначно. </a:t>
            </a:r>
          </a:p>
          <a:p>
            <a:pPr marL="0" marR="0" lvl="0" indent="269875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Идеально стойкая криптосистема - это такая криптосистема, которая имеет бесконечное расстояние единственности. Совершенно секретные системы являются частным случаем Идеально стойких криптосистем.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69875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Теория информации определяет количество информации в сообщении как минимальное количество бит, необходимое для кодирования всех возможных значений сообщения, считая все сообщения равновероятными.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3227388" y="1225251"/>
          <a:ext cx="5737225" cy="1057275"/>
        </p:xfrm>
        <a:graphic>
          <a:graphicData uri="http://schemas.openxmlformats.org/presentationml/2006/ole">
            <p:oleObj spid="_x0000_s13314" name="Visio" r:id="rId4" imgW="5737624" imgH="1057320" progId="Visio.Drawing.11">
              <p:link updateAutomatic="1"/>
            </p:oleObj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767423" y="2880863"/>
          <a:ext cx="3756025" cy="646113"/>
        </p:xfrm>
        <a:graphic>
          <a:graphicData uri="http://schemas.openxmlformats.org/presentationml/2006/ole">
            <p:oleObj spid="_x0000_s13315" name="Visio" r:id="rId4" imgW="3755928" imgH="645840" progId="Visio.Drawing.11">
              <p:link updateAutomatic="1"/>
            </p:oleObj>
          </a:graphicData>
        </a:graphic>
      </p:graphicFrame>
      <p:sp>
        <p:nvSpPr>
          <p:cNvPr id="9" name="Стрелка вниз 8"/>
          <p:cNvSpPr/>
          <p:nvPr/>
        </p:nvSpPr>
        <p:spPr>
          <a:xfrm rot="2722446">
            <a:off x="3804310" y="2062090"/>
            <a:ext cx="374072" cy="96195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xmlns="" id="{31B8B6A8-0B4C-98C1-E5D3-8F394550E78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6008B04-0951-C887-CD49-23EFBB2CCD97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xmlns="" id="{6A14116F-E91A-30D2-8354-518B012A1E0B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xmlns="" id="{1F63A9DD-2019-D77F-D9FB-985350377FD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0E559CE4-94E2-7056-D428-D8D94B097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3227388" y="1225251"/>
          <a:ext cx="5737225" cy="1057275"/>
        </p:xfrm>
        <a:graphic>
          <a:graphicData uri="http://schemas.openxmlformats.org/presentationml/2006/ole">
            <p:oleObj spid="_x0000_s15362" name="Visio" r:id="rId4" imgW="5737624" imgH="1057320" progId="Visio.Drawing.11">
              <p:link updateAutomatic="1"/>
            </p:oleObj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767423" y="2880863"/>
          <a:ext cx="3756025" cy="646113"/>
        </p:xfrm>
        <a:graphic>
          <a:graphicData uri="http://schemas.openxmlformats.org/presentationml/2006/ole">
            <p:oleObj spid="_x0000_s15363" name="Visio" r:id="rId4" imgW="3755928" imgH="645840" progId="Visio.Drawing.11">
              <p:link updateAutomatic="1"/>
            </p:oleObj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/>
        </p:nvGraphicFramePr>
        <p:xfrm>
          <a:off x="7350275" y="2829104"/>
          <a:ext cx="3736975" cy="646113"/>
        </p:xfrm>
        <a:graphic>
          <a:graphicData uri="http://schemas.openxmlformats.org/presentationml/2006/ole">
            <p:oleObj spid="_x0000_s15364" name="Visio" r:id="rId4" imgW="3736911" imgH="645840" progId="Visio.Drawing.11">
              <p:link updateAutomatic="1"/>
            </p:oleObj>
          </a:graphicData>
        </a:graphic>
      </p:graphicFrame>
      <p:sp>
        <p:nvSpPr>
          <p:cNvPr id="16" name="Стрелка вниз 15"/>
          <p:cNvSpPr/>
          <p:nvPr/>
        </p:nvSpPr>
        <p:spPr>
          <a:xfrm rot="18876611">
            <a:off x="7773637" y="1999746"/>
            <a:ext cx="374072" cy="96195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низ 16"/>
          <p:cNvSpPr/>
          <p:nvPr/>
        </p:nvSpPr>
        <p:spPr>
          <a:xfrm rot="2722446">
            <a:off x="3804310" y="2062090"/>
            <a:ext cx="374072" cy="961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1456</Words>
  <Application>Microsoft Macintosh PowerPoint</Application>
  <PresentationFormat>Произвольный</PresentationFormat>
  <Paragraphs>180</Paragraphs>
  <Slides>37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Связи</vt:lpstr>
      </vt:variant>
      <vt:variant>
        <vt:i4>16</vt:i4>
      </vt:variant>
      <vt:variant>
        <vt:lpstr>Заголовки слайдов</vt:lpstr>
      </vt:variant>
      <vt:variant>
        <vt:i4>37</vt:i4>
      </vt:variant>
    </vt:vector>
  </HeadingPairs>
  <TitlesOfParts>
    <vt:vector size="54" baseType="lpstr">
      <vt:lpstr>Office Theme</vt:lpstr>
      <vt:lpstr>???</vt:lpstr>
      <vt:lpstr>???</vt:lpstr>
      <vt:lpstr>???</vt:lpstr>
      <vt:lpstr>???</vt:lpstr>
      <vt:lpstr>???</vt:lpstr>
      <vt:lpstr>???</vt:lpstr>
      <vt:lpstr>???</vt:lpstr>
      <vt:lpstr>???</vt:lpstr>
      <vt:lpstr>???</vt:lpstr>
      <vt:lpstr>???</vt:lpstr>
      <vt:lpstr>???</vt:lpstr>
      <vt:lpstr>???</vt:lpstr>
      <vt:lpstr>???</vt:lpstr>
      <vt:lpstr>???</vt:lpstr>
      <vt:lpstr>???</vt:lpstr>
      <vt:lpstr>???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Евгения Ищукова</dc:creator>
  <dc:description>generated using python-pptx</dc:description>
  <cp:lastModifiedBy>Евгения Ищукова</cp:lastModifiedBy>
  <cp:revision>13</cp:revision>
  <dcterms:created xsi:type="dcterms:W3CDTF">2013-01-27T09:14:16Z</dcterms:created>
  <dcterms:modified xsi:type="dcterms:W3CDTF">2025-11-23T18:53:01Z</dcterms:modified>
</cp:coreProperties>
</file>